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43074C-B4BD-4FC0-9A49-EBE253D0F890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A833B0-778F-46FF-9F6B-58F865E6117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Reviewing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Example: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even, odd, or neither?</a:t>
                </a:r>
              </a:p>
              <a:p>
                <a:pPr marL="0" indent="0">
                  <a:buNone/>
                </a:pPr>
                <a:r>
                  <a:rPr lang="en-US" dirty="0" smtClean="0"/>
                  <a:t>	What about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What about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 piecewise function – dependent variables assigned by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different rules in different parts of the domain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Example:  Graph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 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≤2</m:t>
                            </m:r>
                          </m:e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, 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&gt;2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9" t="-2083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64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composite function – defining one function in terms of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another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 °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g</a:t>
                </a:r>
                <a:r>
                  <a:rPr lang="en-US" dirty="0" smtClean="0"/>
                  <a:t>) (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) =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g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))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Example: Find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g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))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 °</m:t>
                    </m:r>
                  </m:oMath>
                </a14:m>
                <a:r>
                  <a:rPr lang="en-US" dirty="0"/>
                  <a:t>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) 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dirty="0" smtClean="0"/>
                  <a:t>)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:r>
                  <a:rPr lang="en-US" i="1" dirty="0" smtClean="0"/>
                  <a:t>g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) =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– 1.</a:t>
                </a:r>
              </a:p>
              <a:p>
                <a:endParaRPr lang="en-US" dirty="0"/>
              </a:p>
              <a:p>
                <a:r>
                  <a:rPr lang="en-US" dirty="0" smtClean="0"/>
                  <a:t>Assignment: pg. 19 (1-53, 57-62, 67-70)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02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06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Exponential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Exponential Functions: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(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</a:t>
                </a:r>
                <a:r>
                  <a:rPr lang="en-US" dirty="0" smtClean="0"/>
                  <a:t> constant)</a:t>
                </a:r>
              </a:p>
              <a:p>
                <a:r>
                  <a:rPr lang="en-US" dirty="0" smtClean="0"/>
                  <a:t>Exponential Growth : a &gt; 1 (e is “special”)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3066098" cy="4283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7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Exponential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Exponential Decay: 0 &lt; a &lt; 1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3657029" cy="3657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9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Exponential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Rules For Exponents (pg. 23)</a:t>
                </a:r>
              </a:p>
              <a:p>
                <a:r>
                  <a:rPr lang="en-US" dirty="0" smtClean="0"/>
                  <a:t>Example: Re-write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125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with a base of 5.</a:t>
                </a:r>
              </a:p>
              <a:p>
                <a:r>
                  <a:rPr lang="en-US" dirty="0" smtClean="0"/>
                  <a:t>Example: Re-write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625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with a base of 5.</a:t>
                </a:r>
              </a:p>
              <a:p>
                <a:endParaRPr lang="en-US" dirty="0"/>
              </a:p>
              <a:p>
                <a:r>
                  <a:rPr lang="en-US" dirty="0" smtClean="0"/>
                  <a:t>Important Formulas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(general form of exponential functions)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1+ 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𝑛𝑡</m:t>
                        </m:r>
                      </m:sup>
                    </m:sSup>
                  </m:oMath>
                </a14:m>
                <a:r>
                  <a:rPr lang="en-US" dirty="0" smtClean="0"/>
                  <a:t> (growth rate/interest rate – r annual)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𝑟𝑡</m:t>
                        </m:r>
                      </m:sup>
                    </m:sSup>
                  </m:oMath>
                </a14:m>
                <a:r>
                  <a:rPr lang="en-US" dirty="0" smtClean="0"/>
                  <a:t> (continuously compounded)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45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Exponential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The population of </a:t>
            </a:r>
            <a:r>
              <a:rPr lang="en-US" dirty="0" err="1" smtClean="0"/>
              <a:t>Rauschville</a:t>
            </a:r>
            <a:r>
              <a:rPr lang="en-US" dirty="0" smtClean="0"/>
              <a:t> is 20,000 and increasing at a rate of 2.34% each year.  When will the population reach 100,000?</a:t>
            </a:r>
          </a:p>
          <a:p>
            <a:endParaRPr lang="en-US" dirty="0"/>
          </a:p>
          <a:p>
            <a:r>
              <a:rPr lang="en-US" dirty="0" smtClean="0"/>
              <a:t>Example: How long does it take an investment to double if interest is earned at a rate of 6% compounded annually, monthly, daily, and continuously?</a:t>
            </a:r>
          </a:p>
          <a:p>
            <a:endParaRPr lang="en-US" dirty="0"/>
          </a:p>
          <a:p>
            <a:r>
              <a:rPr lang="en-US" dirty="0" smtClean="0"/>
              <a:t>Assignment: pg. 26 (1-32, 38, 41-49)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Inverses </a:t>
            </a:r>
            <a:br>
              <a:rPr lang="en-US" dirty="0" smtClean="0"/>
            </a:br>
            <a:r>
              <a:rPr lang="en-US" dirty="0" smtClean="0"/>
              <a:t>(featuring Logarithms)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 Inverses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Inverse (denoted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)</m:t>
                    </m:r>
                    <m:r>
                      <a:rPr lang="en-US" b="0" i="0" smtClean="0">
                        <a:latin typeface="Cambria Math"/>
                      </a:rPr>
                      <m:t>: 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reflection of a function over the line y = x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→(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 inverse is a function if the original function is 1-to-1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(passes the horizontal line test)</a:t>
                </a:r>
              </a:p>
              <a:p>
                <a:r>
                  <a:rPr lang="en-US" dirty="0" smtClean="0"/>
                  <a:t>“undoing”</a:t>
                </a:r>
              </a:p>
              <a:p>
                <a:r>
                  <a:rPr lang="en-US" dirty="0" smtClean="0"/>
                  <a:t>gives the identity function when composed with the original function: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  <m:r>
                          <a:rPr lang="en-US" b="0" i="0" smtClean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92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1.5 Inverses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Example: Show the inverse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+7</m:t>
                    </m:r>
                  </m:oMath>
                </a14:m>
                <a:r>
                  <a:rPr lang="en-US" dirty="0"/>
                  <a:t> is not a function, find the inverse, and prove it is an inverse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Example: Show the inverse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−1</m:t>
                    </m:r>
                  </m:oMath>
                </a14:m>
                <a:r>
                  <a:rPr lang="en-US" dirty="0"/>
                  <a:t> is a function, find the inverse, and prove that it is an inverse.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01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92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 Logarithms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Logarithm – the inverse of an exponential function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Definition of Logarithm: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↔ 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</m:func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Constants: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func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       log 10 = 1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</a:t>
                </a:r>
                <a:r>
                  <a:rPr lang="en-US" dirty="0" err="1" smtClean="0"/>
                  <a:t>ln</a:t>
                </a:r>
                <a:r>
                  <a:rPr lang="en-US" dirty="0" smtClean="0"/>
                  <a:t> e = 1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4765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874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 Logarithms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Properties of Logarithms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𝑥𝑦</m:t>
                        </m:r>
                        <m:r>
                          <a:rPr lang="en-US" b="0" i="1" smtClean="0">
                            <a:latin typeface="Cambria Math"/>
                          </a:rPr>
                          <m:t>=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+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=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 −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3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1.5 Logarithms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Example: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=125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Example: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Example</a:t>
                </a:r>
                <a:r>
                  <a:rPr lang="en-US" dirty="0" smtClean="0"/>
                  <a:t>: Find the inverse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1+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Example: Find the inverse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1+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Assignment: pg. 44 (1-24, 33-48, 51-57)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89" t="-2222" b="-1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62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1.6 Trig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Arc Length (of a circle):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 is the arc length</a:t>
                </a:r>
              </a:p>
              <a:p>
                <a:pPr lvl="1"/>
                <a:r>
                  <a:rPr lang="en-US" dirty="0" smtClean="0"/>
                  <a:t>r is the radius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Θ</m:t>
                    </m:r>
                  </m:oMath>
                </a14:m>
                <a:r>
                  <a:rPr lang="en-US" dirty="0" smtClean="0"/>
                  <a:t> is the measure of the central angle (in </a:t>
                </a:r>
                <a:r>
                  <a:rPr lang="en-US" dirty="0"/>
                  <a:t>radians</a:t>
                </a:r>
                <a:r>
                  <a:rPr lang="en-US" dirty="0" smtClean="0"/>
                  <a:t>)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Example: Find the arc length subtended on a circle with radius 4 if the central angle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smtClean="0"/>
                  <a:t>Example: Find the radius of a circle if the arc length is 18 when the central angle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40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1.6 Trig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 ratios</a:t>
            </a:r>
          </a:p>
          <a:p>
            <a:pPr lvl="1"/>
            <a:r>
              <a:rPr lang="en-US" dirty="0" smtClean="0"/>
              <a:t>based on the unit circle (r = 1)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sohcahtoa</a:t>
            </a:r>
            <a:r>
              <a:rPr lang="en-US" dirty="0" smtClean="0"/>
              <a:t>”</a:t>
            </a:r>
            <a:r>
              <a:rPr lang="en-US" dirty="0"/>
              <a:t> </a:t>
            </a:r>
            <a:r>
              <a:rPr lang="en-US" dirty="0" smtClean="0"/>
              <a:t>[ sec x = 1/</a:t>
            </a:r>
            <a:r>
              <a:rPr lang="en-US" dirty="0" err="1" smtClean="0"/>
              <a:t>cos</a:t>
            </a:r>
            <a:r>
              <a:rPr lang="en-US" dirty="0" smtClean="0"/>
              <a:t> x, </a:t>
            </a:r>
            <a:r>
              <a:rPr lang="en-US" dirty="0" err="1" smtClean="0"/>
              <a:t>csc</a:t>
            </a:r>
            <a:r>
              <a:rPr lang="en-US" dirty="0" smtClean="0"/>
              <a:t> x = 1/sin x, cot x = 1/tan x]</a:t>
            </a:r>
          </a:p>
          <a:p>
            <a:pPr lvl="1"/>
            <a:r>
              <a:rPr lang="en-US" dirty="0" smtClean="0"/>
              <a:t>30-60-90 Triangle		45-45-90 Triangle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14800"/>
            <a:ext cx="2907506" cy="19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01269"/>
            <a:ext cx="2700338" cy="256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13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1.6 Trig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Trig graphs (max/min, domain/range)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43172"/>
            <a:ext cx="2343150" cy="147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22288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" y="4267203"/>
            <a:ext cx="2157413" cy="162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241" y="4080884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77565"/>
            <a:ext cx="2866549" cy="176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1.6 Trig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 translations: y = A sin B(x + C) + D</a:t>
            </a:r>
          </a:p>
          <a:p>
            <a:pPr lvl="1"/>
            <a:r>
              <a:rPr lang="en-US" dirty="0" smtClean="0"/>
              <a:t>A – amplitude</a:t>
            </a:r>
          </a:p>
          <a:p>
            <a:pPr lvl="1"/>
            <a:r>
              <a:rPr lang="en-US" dirty="0" smtClean="0"/>
              <a:t>B – horizontal stretch/shrink (period </a:t>
            </a:r>
            <a:r>
              <a:rPr lang="en-US" smtClean="0"/>
              <a:t>= “old period”/B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 – horizontal (phase) shift</a:t>
            </a:r>
          </a:p>
          <a:p>
            <a:pPr lvl="1"/>
            <a:r>
              <a:rPr lang="en-US" dirty="0" smtClean="0"/>
              <a:t>D – vertical shift</a:t>
            </a:r>
          </a:p>
          <a:p>
            <a:pPr lvl="1"/>
            <a:endParaRPr lang="en-US" dirty="0"/>
          </a:p>
          <a:p>
            <a:r>
              <a:rPr lang="en-US" dirty="0" smtClean="0"/>
              <a:t>Trig signs: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91000"/>
            <a:ext cx="41529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12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1.6 Trig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Example: Find the value of all trig functions 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&lt;0</m:t>
                        </m:r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smtClean="0"/>
                  <a:t>Example: Find the value of all trig functions 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=1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&lt;0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Example: Find the period, amplitude, domain, and range of y = 7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 (2x + </a:t>
                </a:r>
                <a:r>
                  <a:rPr lang="el-GR" dirty="0" smtClean="0"/>
                  <a:t>π</a:t>
                </a:r>
                <a:r>
                  <a:rPr lang="en-US" dirty="0" smtClean="0"/>
                  <a:t>) – 1.</a:t>
                </a:r>
              </a:p>
              <a:p>
                <a:endParaRPr lang="en-US" dirty="0"/>
              </a:p>
              <a:p>
                <a:r>
                  <a:rPr lang="en-US" dirty="0"/>
                  <a:t>Example: Find the period, amplitude, domain, and range of y = </a:t>
                </a:r>
                <a:r>
                  <a:rPr lang="en-US" dirty="0" smtClean="0"/>
                  <a:t>2 sin(4x).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278" r="-1481" b="-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823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1.6 Trig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Trig Inverses</a:t>
                </a:r>
              </a:p>
              <a:p>
                <a:r>
                  <a:rPr lang="en-US" dirty="0" smtClean="0"/>
                  <a:t>Example: Solve tan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, 0 ≤</a:t>
                </a:r>
                <a:r>
                  <a:rPr lang="el-GR" dirty="0" smtClean="0"/>
                  <a:t>θ≤</a:t>
                </a:r>
                <a:r>
                  <a:rPr lang="en-US" dirty="0" smtClean="0"/>
                  <a:t>2</a:t>
                </a:r>
                <a:r>
                  <a:rPr lang="el-GR" dirty="0" smtClean="0"/>
                  <a:t>π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Example: Solve sin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0 ≤</a:t>
                </a:r>
                <a:r>
                  <a:rPr lang="el-GR" dirty="0"/>
                  <a:t>θ≤</a:t>
                </a:r>
                <a:r>
                  <a:rPr lang="en-US" dirty="0"/>
                  <a:t>2</a:t>
                </a:r>
                <a:r>
                  <a:rPr lang="el-GR" dirty="0" smtClean="0"/>
                  <a:t>π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Example: Simplify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𝑡𝑎𝑛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Example: Simplify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sec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𝑐𝑜𝑠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Assignment: pg. 52 (1-22, 25-44, 50-55)</a:t>
                </a:r>
              </a:p>
              <a:p>
                <a:r>
                  <a:rPr lang="en-US" dirty="0" smtClean="0"/>
                  <a:t>Study your “Algebra Formulas” and “Trigonometry Formulas” sheets as you can not use them on the test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2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65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Linear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 smtClean="0"/>
                  <a:t>Slope – rate of change between points on a line</a:t>
                </a:r>
              </a:p>
              <a:p>
                <a:pPr lvl="1"/>
                <a:r>
                  <a:rPr lang="en-US" sz="2000" dirty="0" smtClean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2 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−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 − 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𝑟𝑢𝑛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000" dirty="0" smtClean="0"/>
                  <a:t>  		(increments)</a:t>
                </a:r>
              </a:p>
              <a:p>
                <a:endParaRPr lang="en-US" sz="2000" dirty="0" smtClean="0"/>
              </a:p>
              <a:p>
                <a:r>
                  <a:rPr lang="en-US" sz="2000" dirty="0"/>
                  <a:t>Parallel lines – coplanar lines that do not touch</a:t>
                </a:r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             </a:t>
                </a:r>
                <a:r>
                  <a:rPr lang="en-US" sz="2000" dirty="0"/>
                  <a:t>– have the same </a:t>
                </a:r>
                <a:r>
                  <a:rPr lang="en-US" sz="2000" dirty="0" smtClean="0"/>
                  <a:t>slope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000" dirty="0" smtClean="0"/>
                  <a:t>Perpendicular lines - </a:t>
                </a:r>
                <a:r>
                  <a:rPr lang="en-US" sz="2000" dirty="0"/>
                  <a:t>coplanar lines </a:t>
                </a:r>
                <a:r>
                  <a:rPr lang="en-US" sz="2000" dirty="0" smtClean="0"/>
                  <a:t>meeting at right angles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                                  - have slopes that are negative reciprocals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3810000" y="24384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810000" y="27432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6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Linear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Point-Slope Form: 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= m (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                   (or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Slope-Intercept Form: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= m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+ b</a:t>
                </a:r>
              </a:p>
              <a:p>
                <a:endParaRPr lang="en-US" dirty="0"/>
              </a:p>
              <a:p>
                <a:r>
                  <a:rPr lang="en-US" dirty="0" smtClean="0"/>
                  <a:t>General (Standard) Form: A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+ B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= C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362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Write the equation of the line parallel to the line passing through (2, 3) and (3, 5) and passing through (3, 4) in Point-Slope, Slope-Intercept, and General Form.</a:t>
            </a:r>
          </a:p>
          <a:p>
            <a:endParaRPr lang="en-US" dirty="0"/>
          </a:p>
          <a:p>
            <a:r>
              <a:rPr lang="en-US" dirty="0" smtClean="0"/>
              <a:t>Example: Write the equation of the line perpendicular to the line passing through (-2, 1) and (0, -5) and passing through (1, 1) in P-S, S-I, and General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3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Find the slope and y-intercept of 7x + 3y = 16.  Graph the line.</a:t>
            </a:r>
          </a:p>
          <a:p>
            <a:endParaRPr lang="en-US" dirty="0"/>
          </a:p>
          <a:p>
            <a:r>
              <a:rPr lang="en-US" dirty="0" err="1" smtClean="0"/>
              <a:t>Horizonal</a:t>
            </a:r>
            <a:r>
              <a:rPr lang="en-US" dirty="0" smtClean="0"/>
              <a:t> and Vertical Lines: horizontal lines take the form y = c while vertical lines take the form x = c</a:t>
            </a:r>
          </a:p>
          <a:p>
            <a:endParaRPr lang="en-US" dirty="0"/>
          </a:p>
          <a:p>
            <a:r>
              <a:rPr lang="en-US" dirty="0" smtClean="0"/>
              <a:t>Example?</a:t>
            </a:r>
          </a:p>
          <a:p>
            <a:endParaRPr lang="en-US" dirty="0"/>
          </a:p>
          <a:p>
            <a:r>
              <a:rPr lang="en-US" dirty="0" smtClean="0"/>
              <a:t>Assignment: pg. 9 (1-44, 47-52, 54)</a:t>
            </a:r>
          </a:p>
        </p:txBody>
      </p:sp>
    </p:spTree>
    <p:extLst>
      <p:ext uri="{BB962C8B-B14F-4D97-AF65-F5344CB8AC3E}">
        <p14:creationId xmlns:p14="http://schemas.microsoft.com/office/powerpoint/2010/main" val="527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3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– each independent variable (x) assigned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only one dependent variable (y)</a:t>
            </a:r>
          </a:p>
          <a:p>
            <a:endParaRPr lang="en-US" dirty="0"/>
          </a:p>
          <a:p>
            <a:r>
              <a:rPr lang="en-US" dirty="0" smtClean="0"/>
              <a:t>function of – defining the dependent variable in terms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of the independent variable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domain – possible values of the independent variable</a:t>
            </a:r>
          </a:p>
          <a:p>
            <a:endParaRPr lang="en-US" dirty="0"/>
          </a:p>
          <a:p>
            <a:r>
              <a:rPr lang="en-US" dirty="0" smtClean="0"/>
              <a:t>range – possible values of the dependent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Is d = 2r a function?  If so, which variable is a function of the other?  What is its domain and range?</a:t>
            </a:r>
          </a:p>
          <a:p>
            <a:endParaRPr lang="en-US" dirty="0"/>
          </a:p>
          <a:p>
            <a:r>
              <a:rPr lang="en-US" dirty="0" smtClean="0"/>
              <a:t>even function – symmetric about the y-axis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   f(-x) = f(x)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odd function – symmetric about the origin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  f(-x) = -f(x)</a:t>
            </a:r>
          </a:p>
        </p:txBody>
      </p:sp>
    </p:spTree>
    <p:extLst>
      <p:ext uri="{BB962C8B-B14F-4D97-AF65-F5344CB8AC3E}">
        <p14:creationId xmlns:p14="http://schemas.microsoft.com/office/powerpoint/2010/main" val="105087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664</Words>
  <Application>Microsoft Office PowerPoint</Application>
  <PresentationFormat>On-screen Show (4:3)</PresentationFormat>
  <Paragraphs>177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Calibri</vt:lpstr>
      <vt:lpstr>Cambria Math</vt:lpstr>
      <vt:lpstr>Constantia</vt:lpstr>
      <vt:lpstr>Wingdings 2</vt:lpstr>
      <vt:lpstr>Flow</vt:lpstr>
      <vt:lpstr>Chapter 1</vt:lpstr>
      <vt:lpstr>Linear Functions</vt:lpstr>
      <vt:lpstr>1.1 Linear Functions</vt:lpstr>
      <vt:lpstr>1.1 Linear Functions</vt:lpstr>
      <vt:lpstr>1.1 Linear Functions</vt:lpstr>
      <vt:lpstr>1.1 Linear Functions</vt:lpstr>
      <vt:lpstr>Functions</vt:lpstr>
      <vt:lpstr>1.2 Functions</vt:lpstr>
      <vt:lpstr>1.2 Functions</vt:lpstr>
      <vt:lpstr>1.2 Functions</vt:lpstr>
      <vt:lpstr>1.2 Functions</vt:lpstr>
      <vt:lpstr>Exponential Functions</vt:lpstr>
      <vt:lpstr>1.3 Exponential Functions</vt:lpstr>
      <vt:lpstr>1.3 Exponential Functions</vt:lpstr>
      <vt:lpstr>1.3 Exponential Functions</vt:lpstr>
      <vt:lpstr>1.3 Exponential Functions</vt:lpstr>
      <vt:lpstr>Inverses  (featuring Logarithms)</vt:lpstr>
      <vt:lpstr>1.5 Inverses</vt:lpstr>
      <vt:lpstr>1.5 Inverses</vt:lpstr>
      <vt:lpstr>1.5 Logarithms</vt:lpstr>
      <vt:lpstr>1.5 Logarithms</vt:lpstr>
      <vt:lpstr>1.5 Logarithms</vt:lpstr>
      <vt:lpstr>Trigonometric Functions</vt:lpstr>
      <vt:lpstr>1.6 Trig Functions</vt:lpstr>
      <vt:lpstr>1.6 Trig Functions</vt:lpstr>
      <vt:lpstr>1.6 Trig Functions</vt:lpstr>
      <vt:lpstr>1.6 Trig Functions</vt:lpstr>
      <vt:lpstr>1.6 Trig Functions</vt:lpstr>
      <vt:lpstr>1.6 Trig Functions</vt:lpstr>
    </vt:vector>
  </TitlesOfParts>
  <Company>Monroe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MPS</dc:creator>
  <cp:lastModifiedBy>Eric Rausch</cp:lastModifiedBy>
  <cp:revision>29</cp:revision>
  <dcterms:created xsi:type="dcterms:W3CDTF">2013-09-03T20:24:30Z</dcterms:created>
  <dcterms:modified xsi:type="dcterms:W3CDTF">2014-09-11T12:32:55Z</dcterms:modified>
</cp:coreProperties>
</file>