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7" r:id="rId20"/>
    <p:sldId id="275" r:id="rId21"/>
    <p:sldId id="276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3074C-B4BD-4FC0-9A49-EBE253D0F890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833B0-778F-46FF-9F6B-58F865E6117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3074C-B4BD-4FC0-9A49-EBE253D0F890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833B0-778F-46FF-9F6B-58F865E611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3074C-B4BD-4FC0-9A49-EBE253D0F890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833B0-778F-46FF-9F6B-58F865E611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3074C-B4BD-4FC0-9A49-EBE253D0F890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833B0-778F-46FF-9F6B-58F865E611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3074C-B4BD-4FC0-9A49-EBE253D0F890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833B0-778F-46FF-9F6B-58F865E6117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3074C-B4BD-4FC0-9A49-EBE253D0F890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833B0-778F-46FF-9F6B-58F865E611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3074C-B4BD-4FC0-9A49-EBE253D0F890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833B0-778F-46FF-9F6B-58F865E611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3074C-B4BD-4FC0-9A49-EBE253D0F890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833B0-778F-46FF-9F6B-58F865E611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3074C-B4BD-4FC0-9A49-EBE253D0F890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833B0-778F-46FF-9F6B-58F865E611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3074C-B4BD-4FC0-9A49-EBE253D0F890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833B0-778F-46FF-9F6B-58F865E611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3074C-B4BD-4FC0-9A49-EBE253D0F890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EA833B0-778F-46FF-9F6B-58F865E6117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43074C-B4BD-4FC0-9A49-EBE253D0F890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EA833B0-778F-46FF-9F6B-58F865E6117B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Reviewing 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67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1.2 Functions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Example: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 smtClean="0"/>
                  <a:t> even, odd, or neither?</a:t>
                </a:r>
              </a:p>
              <a:p>
                <a:pPr marL="0" indent="0">
                  <a:buNone/>
                </a:pPr>
                <a:r>
                  <a:rPr lang="en-US" dirty="0" smtClean="0"/>
                  <a:t>	What about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?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What about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b="0" i="0" smtClean="0">
                        <a:latin typeface="Cambria Math"/>
                      </a:rPr>
                      <m:t>1</m:t>
                    </m:r>
                  </m:oMath>
                </a14:m>
                <a:r>
                  <a:rPr lang="en-US" dirty="0" smtClean="0"/>
                  <a:t>?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 smtClean="0"/>
                  <a:t> piecewise function – dependent variables assigned by 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        different rules in different parts of the domain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 smtClean="0"/>
                  <a:t>Example:  Graph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 </m:t>
                    </m:r>
                    <m:d>
                      <m:dPr>
                        <m:begChr m:val="{"/>
                        <m:endChr m:val="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,  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≤2</m:t>
                            </m:r>
                          </m:e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/>
                              </a:rPr>
                              <m:t>,  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&gt;2</m:t>
                            </m:r>
                          </m:e>
                        </m:eqArr>
                      </m:e>
                    </m: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889" t="-2083" r="-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6459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1.2 Functions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composite function – defining one function in terms of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                               another</a:t>
                </a:r>
              </a:p>
              <a:p>
                <a:pPr marL="0" indent="0">
                  <a:buNone/>
                </a:pPr>
                <a:r>
                  <a:rPr lang="en-US" dirty="0" smtClean="0"/>
                  <a:t>                                      -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𝑓</m:t>
                    </m:r>
                    <m:r>
                      <a:rPr lang="en-US" b="0" i="1" smtClean="0">
                        <a:latin typeface="Cambria Math"/>
                      </a:rPr>
                      <m:t> °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i="1" dirty="0" smtClean="0"/>
                  <a:t>g</a:t>
                </a:r>
                <a:r>
                  <a:rPr lang="en-US" dirty="0" smtClean="0"/>
                  <a:t>) (</a:t>
                </a:r>
                <a:r>
                  <a:rPr lang="en-US" i="1" dirty="0" smtClean="0"/>
                  <a:t>x</a:t>
                </a:r>
                <a:r>
                  <a:rPr lang="en-US" dirty="0" smtClean="0"/>
                  <a:t>) = </a:t>
                </a:r>
                <a:r>
                  <a:rPr lang="en-US" i="1" dirty="0" smtClean="0"/>
                  <a:t>f</a:t>
                </a:r>
                <a:r>
                  <a:rPr lang="en-US" dirty="0" smtClean="0"/>
                  <a:t>(</a:t>
                </a:r>
                <a:r>
                  <a:rPr lang="en-US" i="1" dirty="0" smtClean="0"/>
                  <a:t>g</a:t>
                </a:r>
                <a:r>
                  <a:rPr lang="en-US" dirty="0" smtClean="0"/>
                  <a:t>(</a:t>
                </a:r>
                <a:r>
                  <a:rPr lang="en-US" i="1" dirty="0" smtClean="0"/>
                  <a:t>x</a:t>
                </a:r>
                <a:r>
                  <a:rPr lang="en-US" dirty="0" smtClean="0"/>
                  <a:t>))</a:t>
                </a:r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smtClean="0"/>
                  <a:t>Example: Find </a:t>
                </a:r>
                <a:r>
                  <a:rPr lang="en-US" i="1" dirty="0" smtClean="0"/>
                  <a:t>f</a:t>
                </a:r>
                <a:r>
                  <a:rPr lang="en-US" dirty="0" smtClean="0"/>
                  <a:t>(</a:t>
                </a:r>
                <a:r>
                  <a:rPr lang="en-US" i="1" dirty="0" smtClean="0"/>
                  <a:t>g</a:t>
                </a:r>
                <a:r>
                  <a:rPr lang="en-US" dirty="0" smtClean="0"/>
                  <a:t>(</a:t>
                </a:r>
                <a:r>
                  <a:rPr lang="en-US" i="1" dirty="0" smtClean="0"/>
                  <a:t>x</a:t>
                </a:r>
                <a:r>
                  <a:rPr lang="en-US" dirty="0" smtClean="0"/>
                  <a:t>))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𝑔</m:t>
                    </m:r>
                    <m:r>
                      <a:rPr lang="en-US" i="1">
                        <a:latin typeface="Cambria Math"/>
                      </a:rPr>
                      <m:t> °</m:t>
                    </m:r>
                  </m:oMath>
                </a14:m>
                <a:r>
                  <a:rPr lang="en-US" dirty="0"/>
                  <a:t> </a:t>
                </a:r>
                <a:r>
                  <a:rPr lang="en-US" i="1" dirty="0" smtClean="0"/>
                  <a:t>f</a:t>
                </a:r>
                <a:r>
                  <a:rPr lang="en-US" dirty="0" smtClean="0"/>
                  <a:t>) </a:t>
                </a:r>
                <a:r>
                  <a:rPr lang="en-US" dirty="0"/>
                  <a:t>(</a:t>
                </a:r>
                <a:r>
                  <a:rPr lang="en-US" i="1" dirty="0"/>
                  <a:t>x</a:t>
                </a:r>
                <a:r>
                  <a:rPr lang="en-US" dirty="0" smtClean="0"/>
                  <a:t>) 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 smtClean="0"/>
                  <a:t> and </a:t>
                </a:r>
                <a:r>
                  <a:rPr lang="en-US" i="1" dirty="0" smtClean="0"/>
                  <a:t>g</a:t>
                </a:r>
                <a:r>
                  <a:rPr lang="en-US" dirty="0" smtClean="0"/>
                  <a:t>(</a:t>
                </a:r>
                <a:r>
                  <a:rPr lang="en-US" i="1" dirty="0" smtClean="0"/>
                  <a:t>x</a:t>
                </a:r>
                <a:r>
                  <a:rPr lang="en-US" dirty="0" smtClean="0"/>
                  <a:t>) = </a:t>
                </a:r>
                <a:r>
                  <a:rPr lang="en-US" i="1" dirty="0" smtClean="0"/>
                  <a:t>x</a:t>
                </a:r>
                <a:r>
                  <a:rPr lang="en-US" dirty="0" smtClean="0"/>
                  <a:t> – 1.</a:t>
                </a:r>
              </a:p>
              <a:p>
                <a:endParaRPr lang="en-US" dirty="0"/>
              </a:p>
              <a:p>
                <a:r>
                  <a:rPr lang="en-US" dirty="0" smtClean="0"/>
                  <a:t>Assignment: pg. 19 (1-53, 57-62, 67-70)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89" t="-1111" r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5029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Exponential Functions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3062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1.3 Exponential Functions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Exponential Functions: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dirty="0" smtClean="0"/>
                  <a:t> (</a:t>
                </a:r>
                <a:r>
                  <a:rPr lang="en-US" i="1" dirty="0" smtClean="0"/>
                  <a:t>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a</a:t>
                </a:r>
                <a:r>
                  <a:rPr lang="en-US" dirty="0" smtClean="0"/>
                  <a:t> constant)</a:t>
                </a:r>
              </a:p>
              <a:p>
                <a:r>
                  <a:rPr lang="en-US" dirty="0" smtClean="0"/>
                  <a:t>Exponential Growth : a &gt; 1 (e is “special”)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89" t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895600"/>
            <a:ext cx="3066098" cy="4283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376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1.3 Exponential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Exponential Decay: 0 &lt; a &lt; 1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819400"/>
            <a:ext cx="3657029" cy="3657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196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1.3 Exponential Functions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Rules For Exponents (pg. 23)</a:t>
                </a:r>
              </a:p>
              <a:p>
                <a:r>
                  <a:rPr lang="en-US" dirty="0" smtClean="0"/>
                  <a:t>Example: Re-write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125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dirty="0" smtClean="0"/>
                  <a:t> with a base of 5.</a:t>
                </a:r>
              </a:p>
              <a:p>
                <a:r>
                  <a:rPr lang="en-US" dirty="0" smtClean="0"/>
                  <a:t>Example: Re-write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625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dirty="0" smtClean="0"/>
                  <a:t> with a base of 5.</a:t>
                </a:r>
              </a:p>
              <a:p>
                <a:endParaRPr lang="en-US" dirty="0"/>
              </a:p>
              <a:p>
                <a:r>
                  <a:rPr lang="en-US" dirty="0" smtClean="0"/>
                  <a:t>Important Formulas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𝑃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dirty="0" smtClean="0"/>
                  <a:t> (general form of exponential functions)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𝑃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1+ 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</a:rPr>
                                  <m:t>𝑟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</a:rPr>
                                  <m:t>𝑛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𝑛𝑡</m:t>
                        </m:r>
                      </m:sup>
                    </m:sSup>
                  </m:oMath>
                </a14:m>
                <a:r>
                  <a:rPr lang="en-US" dirty="0" smtClean="0"/>
                  <a:t> (growth rate/interest rate – r annual)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𝑃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𝑟𝑡</m:t>
                        </m:r>
                      </m:sup>
                    </m:sSup>
                  </m:oMath>
                </a14:m>
                <a:r>
                  <a:rPr lang="en-US" dirty="0" smtClean="0"/>
                  <a:t> (continuously compounded)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89" t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5454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1.3 Exponential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 The population of </a:t>
            </a:r>
            <a:r>
              <a:rPr lang="en-US" dirty="0" err="1" smtClean="0"/>
              <a:t>Rauschville</a:t>
            </a:r>
            <a:r>
              <a:rPr lang="en-US" dirty="0" smtClean="0"/>
              <a:t> is 20,000 and increasing at a rate of 2.34% each year.  When will the population reach 100,000?</a:t>
            </a:r>
          </a:p>
          <a:p>
            <a:endParaRPr lang="en-US" dirty="0"/>
          </a:p>
          <a:p>
            <a:r>
              <a:rPr lang="en-US" dirty="0" smtClean="0"/>
              <a:t>Example: How long does it take an investment to double if interest is earned at a rate of 6% compounded annually, monthly, daily, and continuously?</a:t>
            </a:r>
          </a:p>
          <a:p>
            <a:endParaRPr lang="en-US" dirty="0"/>
          </a:p>
          <a:p>
            <a:r>
              <a:rPr lang="en-US" dirty="0" smtClean="0"/>
              <a:t>Assignment: pg. 26 (1-32, 38, 41-49)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34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Inverses </a:t>
            </a:r>
            <a:br>
              <a:rPr lang="en-US" dirty="0" smtClean="0"/>
            </a:br>
            <a:r>
              <a:rPr lang="en-US" dirty="0" smtClean="0"/>
              <a:t>(featuring Logarithms)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1.5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31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1.5 Inverses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Inverse (denoted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)</m:t>
                    </m:r>
                    <m:r>
                      <a:rPr lang="en-US" b="0" i="0" smtClean="0">
                        <a:latin typeface="Cambria Math"/>
                      </a:rPr>
                      <m:t>: </m:t>
                    </m:r>
                  </m:oMath>
                </a14:m>
                <a:endParaRPr lang="en-US" b="0" dirty="0" smtClean="0"/>
              </a:p>
              <a:p>
                <a:r>
                  <a:rPr lang="en-US" dirty="0" smtClean="0"/>
                  <a:t>reflection of a function over the line y = x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, </m:t>
                        </m:r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→(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the inverse is a function if the original function is 1-to-1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(passes the horizontal line test)</a:t>
                </a:r>
              </a:p>
              <a:p>
                <a:r>
                  <a:rPr lang="en-US" dirty="0" smtClean="0"/>
                  <a:t>“undoing”</a:t>
                </a:r>
              </a:p>
              <a:p>
                <a:r>
                  <a:rPr lang="en-US" dirty="0" smtClean="0"/>
                  <a:t>gives the identity function when composed with the original function: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𝑓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x</m:t>
                        </m:r>
                        <m:r>
                          <a:rPr lang="en-US" b="0" i="0" smtClean="0">
                            <a:latin typeface="Cambria Math"/>
                          </a:rPr>
                          <m:t>)</m:t>
                        </m:r>
                      </m:e>
                    </m:d>
                    <m:r>
                      <a:rPr lang="en-US" b="0" i="0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x</m:t>
                    </m:r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259" t="-1111" r="-22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2920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1.5 Inverses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Example: Show the inverse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+7</m:t>
                    </m:r>
                  </m:oMath>
                </a14:m>
                <a:r>
                  <a:rPr lang="en-US" dirty="0"/>
                  <a:t> is not a function, find the inverse, and prove it is an inverse</a:t>
                </a:r>
                <a:r>
                  <a:rPr lang="en-US" dirty="0" smtClean="0"/>
                  <a:t>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Example: Show the inverse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 −1</m:t>
                    </m:r>
                  </m:oMath>
                </a14:m>
                <a:r>
                  <a:rPr lang="en-US" dirty="0"/>
                  <a:t> is a function, find the inverse, and prove that it is an inverse.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89" t="-1111" r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7012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Functions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7929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1.5 Logarithms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Logarithm – the inverse of an exponential function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Definition of Logarithm: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↔ 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  <a:ea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𝑦</m:t>
                        </m:r>
                      </m:e>
                    </m:func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𝑥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Constants: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  <a:ea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e>
                    </m:func>
                    <m:r>
                      <a:rPr lang="en-US" i="1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                        log 10 = 1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              </a:t>
                </a:r>
                <a:r>
                  <a:rPr lang="en-US" dirty="0" err="1" smtClean="0"/>
                  <a:t>ln</a:t>
                </a:r>
                <a:r>
                  <a:rPr lang="en-US" dirty="0" smtClean="0"/>
                  <a:t> e = 1</a:t>
                </a: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89" t="-1111" b="-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0" y="2476500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8740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1.5 Logarithms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Properties of Logarithms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func>
                          <m:func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i="0" smtClean="0">
                                    <a:latin typeface="Cambria Math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𝑎</m:t>
                                </m:r>
                              </m:sub>
                            </m:sSub>
                          </m:fNam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func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sup>
                        </m:sSup>
                      </m:e>
                    </m:func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𝑥𝑦</m:t>
                        </m:r>
                        <m:r>
                          <a:rPr lang="en-US" b="0" i="1" smtClean="0">
                            <a:latin typeface="Cambria Math"/>
                          </a:rPr>
                          <m:t>= 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𝑎</m:t>
                                </m:r>
                              </m:sub>
                            </m:sSub>
                          </m:fNam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func>
                        <m:r>
                          <a:rPr lang="en-US" b="0" i="1" smtClean="0">
                            <a:latin typeface="Cambria Math"/>
                          </a:rPr>
                          <m:t>+ 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𝑎</m:t>
                                </m:r>
                              </m:sub>
                            </m:sSub>
                          </m:fNam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</m:e>
                        </m:func>
                      </m:e>
                    </m:func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= 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𝑎</m:t>
                                </m:r>
                              </m:sub>
                            </m:sSub>
                          </m:fNam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func>
                        <m:r>
                          <a:rPr lang="en-US" b="0" i="1" smtClean="0">
                            <a:latin typeface="Cambria Math"/>
                          </a:rPr>
                          <m:t> − 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𝑎</m:t>
                                </m:r>
                              </m:sub>
                            </m:sSub>
                          </m:fNam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</m:e>
                        </m:func>
                      </m:e>
                    </m:func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𝑎</m:t>
                                </m:r>
                              </m:sub>
                            </m:sSub>
                          </m:fNam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func>
                      </m:e>
                    </m:func>
                  </m:oMath>
                </a14:m>
                <a:endParaRPr lang="en-US" dirty="0" smtClean="0"/>
              </a:p>
              <a:p>
                <a:pPr lvl="1"/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259" t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931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1.5 Logarithms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Example: Solve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=125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Example: Solve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=2</m:t>
                    </m:r>
                  </m:oMath>
                </a14:m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Example</a:t>
                </a:r>
                <a:r>
                  <a:rPr lang="en-US" dirty="0" smtClean="0"/>
                  <a:t>: Find the inverse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10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1+ 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sup>
                        </m:sSup>
                      </m:den>
                    </m:f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Example: Find the inverse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1+ 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−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sup>
                        </m:sSup>
                      </m:den>
                    </m:f>
                  </m:oMath>
                </a14:m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Assignment: pg. 44 (1-24, 33-48, 51-57)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889" t="-2222" b="-15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6622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Trigonometric Functions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1.6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1.6 Trig Functions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Arc Length (of a circle):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𝑠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𝑟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𝜃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s is the arc length</a:t>
                </a:r>
              </a:p>
              <a:p>
                <a:pPr lvl="1"/>
                <a:r>
                  <a:rPr lang="en-US" dirty="0" smtClean="0"/>
                  <a:t>r is the radius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/>
                        <a:ea typeface="Cambria Math"/>
                      </a:rPr>
                      <m:t>Θ</m:t>
                    </m:r>
                  </m:oMath>
                </a14:m>
                <a:r>
                  <a:rPr lang="en-US" dirty="0" smtClean="0"/>
                  <a:t> is the measure of the central angle (in </a:t>
                </a:r>
                <a:r>
                  <a:rPr lang="en-US" dirty="0"/>
                  <a:t>radians</a:t>
                </a:r>
                <a:r>
                  <a:rPr lang="en-US" dirty="0" smtClean="0"/>
                  <a:t>)</a:t>
                </a:r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Example: Find the arc length subtended on a circle with radius 4 if the central angle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1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°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endParaRPr lang="en-US" dirty="0"/>
              </a:p>
              <a:p>
                <a:r>
                  <a:rPr lang="en-US" dirty="0" smtClean="0"/>
                  <a:t>Example: Find the radius of a circle if the arc length is 18 when the central angle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89" t="-20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7400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1.6 Trig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Trig ratios</a:t>
            </a:r>
          </a:p>
          <a:p>
            <a:pPr lvl="1"/>
            <a:r>
              <a:rPr lang="en-US" dirty="0" smtClean="0"/>
              <a:t>based on the unit circle (r = 1)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sohcahtoa</a:t>
            </a:r>
            <a:r>
              <a:rPr lang="en-US" dirty="0" smtClean="0"/>
              <a:t>”</a:t>
            </a:r>
            <a:r>
              <a:rPr lang="en-US" dirty="0"/>
              <a:t> </a:t>
            </a:r>
            <a:r>
              <a:rPr lang="en-US" dirty="0" smtClean="0"/>
              <a:t>[ sec x = 1/</a:t>
            </a:r>
            <a:r>
              <a:rPr lang="en-US" dirty="0" err="1" smtClean="0"/>
              <a:t>cos</a:t>
            </a:r>
            <a:r>
              <a:rPr lang="en-US" dirty="0" smtClean="0"/>
              <a:t> x, </a:t>
            </a:r>
            <a:r>
              <a:rPr lang="en-US" dirty="0" err="1" smtClean="0"/>
              <a:t>csc</a:t>
            </a:r>
            <a:r>
              <a:rPr lang="en-US" dirty="0" smtClean="0"/>
              <a:t> x = 1/sin x, cot x = 1/tan x]</a:t>
            </a:r>
          </a:p>
          <a:p>
            <a:pPr lvl="1"/>
            <a:r>
              <a:rPr lang="en-US" dirty="0" smtClean="0"/>
              <a:t>30-60-90 Triangle		45-45-90 Triangle</a:t>
            </a:r>
          </a:p>
          <a:p>
            <a:pPr marL="393192" lvl="1" indent="0">
              <a:buNone/>
            </a:pP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114800"/>
            <a:ext cx="2907506" cy="1978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101269"/>
            <a:ext cx="2700338" cy="2564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9132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dirty="0" smtClean="0"/>
              <a:t>1.6 Trig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Trig graphs (max/min, domain/range)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43172"/>
            <a:ext cx="2343150" cy="1478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362200"/>
            <a:ext cx="2228850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905000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68" y="4267203"/>
            <a:ext cx="2157413" cy="1621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6241" y="4080884"/>
            <a:ext cx="2190750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277565"/>
            <a:ext cx="2866549" cy="1764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490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1.6 Trig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Trig translations: y = A sin B(x + C) + D</a:t>
            </a:r>
          </a:p>
          <a:p>
            <a:pPr lvl="1"/>
            <a:r>
              <a:rPr lang="en-US" dirty="0" smtClean="0"/>
              <a:t>A – amplitude</a:t>
            </a:r>
          </a:p>
          <a:p>
            <a:pPr lvl="1"/>
            <a:r>
              <a:rPr lang="en-US" dirty="0" smtClean="0"/>
              <a:t>B – horizontal stretch/shrink (period </a:t>
            </a:r>
            <a:r>
              <a:rPr lang="en-US" smtClean="0"/>
              <a:t>= “old period”/B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 – horizontal (phase) shift</a:t>
            </a:r>
          </a:p>
          <a:p>
            <a:pPr lvl="1"/>
            <a:r>
              <a:rPr lang="en-US" dirty="0" smtClean="0"/>
              <a:t>D – vertical shift</a:t>
            </a:r>
          </a:p>
          <a:p>
            <a:pPr lvl="1"/>
            <a:endParaRPr lang="en-US" dirty="0"/>
          </a:p>
          <a:p>
            <a:r>
              <a:rPr lang="en-US" dirty="0" smtClean="0"/>
              <a:t>Trig signs: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4191000"/>
            <a:ext cx="415290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3129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1.6 Trig Functions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/>
                  <a:t>Example: Find the value of all trig functions if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𝜃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=−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4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5</m:t>
                            </m:r>
                          </m:den>
                        </m:f>
                      </m:e>
                    </m:func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𝜃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&lt;0</m:t>
                        </m:r>
                      </m:e>
                    </m:func>
                  </m:oMath>
                </a14:m>
                <a:r>
                  <a:rPr lang="en-US" dirty="0" smtClean="0"/>
                  <a:t>.</a:t>
                </a:r>
              </a:p>
              <a:p>
                <a:endParaRPr lang="en-US" dirty="0"/>
              </a:p>
              <a:p>
                <a:r>
                  <a:rPr lang="en-US" dirty="0" smtClean="0"/>
                  <a:t>Example: Find the value of all trig functions if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tan</m:t>
                        </m:r>
                      </m:fName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𝜃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=1</m:t>
                        </m:r>
                      </m:e>
                    </m:func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𝜃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&lt;0</m:t>
                        </m:r>
                      </m:e>
                    </m:func>
                  </m:oMath>
                </a14:m>
                <a:r>
                  <a:rPr lang="en-US" dirty="0"/>
                  <a:t>.</a:t>
                </a:r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Example: Find the period, amplitude, domain, and range of y = 7 </a:t>
                </a:r>
                <a:r>
                  <a:rPr lang="en-US" dirty="0" err="1" smtClean="0"/>
                  <a:t>cos</a:t>
                </a:r>
                <a:r>
                  <a:rPr lang="en-US" dirty="0" smtClean="0"/>
                  <a:t> (2x + </a:t>
                </a:r>
                <a:r>
                  <a:rPr lang="el-GR" dirty="0" smtClean="0"/>
                  <a:t>π</a:t>
                </a:r>
                <a:r>
                  <a:rPr lang="en-US" dirty="0" smtClean="0"/>
                  <a:t>) – 1.</a:t>
                </a:r>
              </a:p>
              <a:p>
                <a:endParaRPr lang="en-US" dirty="0"/>
              </a:p>
              <a:p>
                <a:r>
                  <a:rPr lang="en-US" dirty="0"/>
                  <a:t>Example: Find the period, amplitude, domain, and range of y = </a:t>
                </a:r>
                <a:r>
                  <a:rPr lang="en-US" dirty="0" smtClean="0"/>
                  <a:t>2 sin(4x).</a:t>
                </a:r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278" r="-1481" b="-6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8237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1.6 Trig Functions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Trig Inverses</a:t>
                </a:r>
              </a:p>
              <a:p>
                <a:r>
                  <a:rPr lang="en-US" dirty="0" smtClean="0"/>
                  <a:t>Example: Solve tan </a:t>
                </a:r>
                <a:r>
                  <a:rPr lang="el-GR" dirty="0" smtClean="0"/>
                  <a:t>θ</a:t>
                </a:r>
                <a:r>
                  <a:rPr lang="en-US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/>
                  <a:t>, 0 ≤</a:t>
                </a:r>
                <a:r>
                  <a:rPr lang="el-GR" dirty="0" smtClean="0"/>
                  <a:t>θ≤</a:t>
                </a:r>
                <a:r>
                  <a:rPr lang="en-US" dirty="0" smtClean="0"/>
                  <a:t>2</a:t>
                </a:r>
                <a:r>
                  <a:rPr lang="el-GR" dirty="0" smtClean="0"/>
                  <a:t>π</a:t>
                </a:r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Example: Solve sin </a:t>
                </a:r>
                <a:r>
                  <a:rPr lang="el-GR" dirty="0" smtClean="0"/>
                  <a:t>θ</a:t>
                </a:r>
                <a:r>
                  <a:rPr lang="en-US" dirty="0" smtClean="0"/>
                  <a:t> </a:t>
                </a:r>
                <a:r>
                  <a:rPr lang="en-US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, 0 ≤</a:t>
                </a:r>
                <a:r>
                  <a:rPr lang="el-GR" dirty="0"/>
                  <a:t>θ≤</a:t>
                </a:r>
                <a:r>
                  <a:rPr lang="en-US" dirty="0"/>
                  <a:t>2</a:t>
                </a:r>
                <a:r>
                  <a:rPr lang="el-GR" dirty="0" smtClean="0"/>
                  <a:t>π</a:t>
                </a:r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Example: Simplify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𝑡𝑎𝑛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−1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/>
                              </a:rPr>
                              <m:t> 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</a:rPr>
                                  <m:t>5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</a:rPr>
                                  <m:t>12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endParaRPr lang="en-US" dirty="0" smtClean="0"/>
              </a:p>
              <a:p>
                <a:r>
                  <a:rPr lang="en-US" dirty="0" smtClean="0"/>
                  <a:t>Example: Simplify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sec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𝑐𝑜𝑠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−1</m:t>
                                </m:r>
                              </m:sup>
                            </m:sSup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</a:rPr>
                                  <m:t>5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smtClean="0"/>
                  <a:t>Assignment: pg. 52 (1-22, 25-44, 50-55)</a:t>
                </a:r>
              </a:p>
              <a:p>
                <a:r>
                  <a:rPr lang="en-US" dirty="0" smtClean="0"/>
                  <a:t>Study your “Algebra Formulas” and “Trigonometry Formulas” sheets as you can not use them on the test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11" t="-2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3651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1.1 Linear Functions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000" dirty="0" smtClean="0"/>
                  <a:t>Slope – rate of change between points on a line</a:t>
                </a:r>
              </a:p>
              <a:p>
                <a:pPr lvl="1"/>
                <a:r>
                  <a:rPr lang="en-US" sz="2000" dirty="0" smtClean="0"/>
                  <a:t>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2 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/>
                          </a:rPr>
                          <m:t>− 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/>
                          </a:rPr>
                          <m:t> − 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0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</a:rPr>
                          <m:t>𝑟𝑖𝑠𝑒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</a:rPr>
                          <m:t>𝑟𝑢𝑛</m:t>
                        </m:r>
                      </m:den>
                    </m:f>
                    <m:r>
                      <a:rPr lang="en-US" sz="2000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𝑦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sz="2000" dirty="0" smtClean="0"/>
                  <a:t>  		(increments)</a:t>
                </a:r>
              </a:p>
              <a:p>
                <a:endParaRPr lang="en-US" sz="2000" dirty="0" smtClean="0"/>
              </a:p>
              <a:p>
                <a:r>
                  <a:rPr lang="en-US" sz="2000" dirty="0"/>
                  <a:t>Parallel lines – coplanar lines that do not touch</a:t>
                </a:r>
              </a:p>
              <a:p>
                <a:pPr marL="0" indent="0">
                  <a:buNone/>
                </a:pPr>
                <a:r>
                  <a:rPr lang="en-US" sz="2000" dirty="0"/>
                  <a:t>	</a:t>
                </a:r>
                <a:r>
                  <a:rPr lang="en-US" sz="2000" dirty="0" smtClean="0"/>
                  <a:t>             </a:t>
                </a:r>
                <a:r>
                  <a:rPr lang="en-US" sz="2000" dirty="0"/>
                  <a:t>– have the same </a:t>
                </a:r>
                <a:r>
                  <a:rPr lang="en-US" sz="2000" dirty="0" smtClean="0"/>
                  <a:t>slope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r>
                  <a:rPr lang="en-US" sz="2000" dirty="0" smtClean="0"/>
                  <a:t>Perpendicular lines - </a:t>
                </a:r>
                <a:r>
                  <a:rPr lang="en-US" sz="2000" dirty="0"/>
                  <a:t>coplanar lines </a:t>
                </a:r>
                <a:r>
                  <a:rPr lang="en-US" sz="2000" dirty="0" smtClean="0"/>
                  <a:t>meeting at right angles</a:t>
                </a:r>
              </a:p>
              <a:p>
                <a:pPr marL="0" indent="0">
                  <a:buNone/>
                </a:pPr>
                <a:r>
                  <a:rPr lang="en-US" sz="2000" dirty="0"/>
                  <a:t> </a:t>
                </a:r>
                <a:r>
                  <a:rPr lang="en-US" sz="2000" dirty="0" smtClean="0"/>
                  <a:t>                                      - have slopes that are negative reciprocals</a:t>
                </a:r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444" t="-6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 flipH="1">
            <a:off x="3810000" y="24384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3810000" y="27432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661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1.1 Linear Functions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Point-Slope Form:  </a:t>
                </a:r>
                <a:r>
                  <a:rPr lang="en-US" i="1" dirty="0" smtClean="0"/>
                  <a:t>y</a:t>
                </a:r>
                <a:r>
                  <a:rPr lang="en-US" dirty="0" smtClean="0"/>
                  <a:t> = m (</a:t>
                </a:r>
                <a:r>
                  <a:rPr lang="en-US" i="1" dirty="0" smtClean="0"/>
                  <a:t>x</a:t>
                </a:r>
                <a:r>
                  <a:rPr lang="en-US" dirty="0" smtClean="0"/>
                  <a:t>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)+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	                   (or </a:t>
                </a:r>
                <a:r>
                  <a:rPr lang="en-US" i="1" dirty="0" smtClean="0"/>
                  <a:t>y</a:t>
                </a:r>
                <a:r>
                  <a:rPr lang="en-US" dirty="0" smtClean="0"/>
                  <a:t>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m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 −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 smtClean="0"/>
                  <a:t>Slope-Intercept Form: </a:t>
                </a:r>
                <a:r>
                  <a:rPr lang="en-US" i="1" dirty="0" smtClean="0"/>
                  <a:t>y</a:t>
                </a:r>
                <a:r>
                  <a:rPr lang="en-US" dirty="0" smtClean="0"/>
                  <a:t> = m</a:t>
                </a:r>
                <a:r>
                  <a:rPr lang="en-US" i="1" dirty="0" smtClean="0"/>
                  <a:t>x</a:t>
                </a:r>
                <a:r>
                  <a:rPr lang="en-US" dirty="0" smtClean="0"/>
                  <a:t> + b</a:t>
                </a:r>
              </a:p>
              <a:p>
                <a:endParaRPr lang="en-US" dirty="0"/>
              </a:p>
              <a:p>
                <a:r>
                  <a:rPr lang="en-US" dirty="0" smtClean="0"/>
                  <a:t>General (Standard) Form: A</a:t>
                </a:r>
                <a:r>
                  <a:rPr lang="en-US" i="1" dirty="0" smtClean="0"/>
                  <a:t>x</a:t>
                </a:r>
                <a:r>
                  <a:rPr lang="en-US" dirty="0" smtClean="0"/>
                  <a:t> + B</a:t>
                </a:r>
                <a:r>
                  <a:rPr lang="en-US" i="1" dirty="0" smtClean="0"/>
                  <a:t>y</a:t>
                </a:r>
                <a:r>
                  <a:rPr lang="en-US" dirty="0" smtClean="0"/>
                  <a:t> = C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89" t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3624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1.1 Linear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 Write the equation of the line parallel to the line passing through (2, 3) and (3, 5) and passing through (3, 4) in Point-Slope, Slope-Intercept, and General Form.</a:t>
            </a:r>
          </a:p>
          <a:p>
            <a:endParaRPr lang="en-US" dirty="0"/>
          </a:p>
          <a:p>
            <a:r>
              <a:rPr lang="en-US" dirty="0" smtClean="0"/>
              <a:t>Example: Write the equation of the line perpendicular to the line passing through (-2, 1) and (0, -5) and passing through (1, 1) in P-S, S-I, and General Form.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937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1.1 Linear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Find the slope and y-intercept of 7x + 3y = 16.  Graph the line.</a:t>
            </a:r>
          </a:p>
          <a:p>
            <a:endParaRPr lang="en-US" dirty="0"/>
          </a:p>
          <a:p>
            <a:r>
              <a:rPr lang="en-US" dirty="0" err="1" smtClean="0"/>
              <a:t>Horizonal</a:t>
            </a:r>
            <a:r>
              <a:rPr lang="en-US" dirty="0" smtClean="0"/>
              <a:t> and Vertical Lines: horizontal lines take the form y = c while vertical lines take the form x = c</a:t>
            </a:r>
          </a:p>
          <a:p>
            <a:endParaRPr lang="en-US" dirty="0"/>
          </a:p>
          <a:p>
            <a:r>
              <a:rPr lang="en-US" dirty="0" smtClean="0"/>
              <a:t>Example?</a:t>
            </a:r>
          </a:p>
          <a:p>
            <a:endParaRPr lang="en-US" dirty="0"/>
          </a:p>
          <a:p>
            <a:r>
              <a:rPr lang="en-US" dirty="0" smtClean="0"/>
              <a:t>Assignment: pg. 9 (1-44, 47-52, 54)</a:t>
            </a:r>
          </a:p>
        </p:txBody>
      </p:sp>
    </p:spTree>
    <p:extLst>
      <p:ext uri="{BB962C8B-B14F-4D97-AF65-F5344CB8AC3E}">
        <p14:creationId xmlns:p14="http://schemas.microsoft.com/office/powerpoint/2010/main" val="52709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1.2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232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1.2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 – each independent variable (x) assigned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only one dependent variable (y)</a:t>
            </a:r>
          </a:p>
          <a:p>
            <a:endParaRPr lang="en-US" dirty="0"/>
          </a:p>
          <a:p>
            <a:r>
              <a:rPr lang="en-US" dirty="0" smtClean="0"/>
              <a:t>function of – defining the dependent variable in terms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of the independent variable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domain – possible values of the independent variable</a:t>
            </a:r>
          </a:p>
          <a:p>
            <a:endParaRPr lang="en-US" dirty="0"/>
          </a:p>
          <a:p>
            <a:r>
              <a:rPr lang="en-US" dirty="0" smtClean="0"/>
              <a:t>range – possible values of the dependent variable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933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1.2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 Is d = 2r a function?  If so, which variable is a function of the other?  What is its domain and range?</a:t>
            </a:r>
          </a:p>
          <a:p>
            <a:endParaRPr lang="en-US" dirty="0"/>
          </a:p>
          <a:p>
            <a:r>
              <a:rPr lang="en-US" dirty="0" smtClean="0"/>
              <a:t>even function – symmetric about the y-axis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         f(-x) = f(x)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odd function – symmetric about the origin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        f(-x) = -f(x)</a:t>
            </a:r>
          </a:p>
        </p:txBody>
      </p:sp>
    </p:spTree>
    <p:extLst>
      <p:ext uri="{BB962C8B-B14F-4D97-AF65-F5344CB8AC3E}">
        <p14:creationId xmlns:p14="http://schemas.microsoft.com/office/powerpoint/2010/main" val="1050879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278</TotalTime>
  <Words>664</Words>
  <Application>Microsoft Office PowerPoint</Application>
  <PresentationFormat>On-screen Show (4:3)</PresentationFormat>
  <Paragraphs>177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Calibri</vt:lpstr>
      <vt:lpstr>Cambria Math</vt:lpstr>
      <vt:lpstr>Constantia</vt:lpstr>
      <vt:lpstr>Wingdings 2</vt:lpstr>
      <vt:lpstr>Flow</vt:lpstr>
      <vt:lpstr>Chapter 1</vt:lpstr>
      <vt:lpstr>Linear Functions</vt:lpstr>
      <vt:lpstr>1.1 Linear Functions</vt:lpstr>
      <vt:lpstr>1.1 Linear Functions</vt:lpstr>
      <vt:lpstr>1.1 Linear Functions</vt:lpstr>
      <vt:lpstr>1.1 Linear Functions</vt:lpstr>
      <vt:lpstr>Functions</vt:lpstr>
      <vt:lpstr>1.2 Functions</vt:lpstr>
      <vt:lpstr>1.2 Functions</vt:lpstr>
      <vt:lpstr>1.2 Functions</vt:lpstr>
      <vt:lpstr>1.2 Functions</vt:lpstr>
      <vt:lpstr>Exponential Functions</vt:lpstr>
      <vt:lpstr>1.3 Exponential Functions</vt:lpstr>
      <vt:lpstr>1.3 Exponential Functions</vt:lpstr>
      <vt:lpstr>1.3 Exponential Functions</vt:lpstr>
      <vt:lpstr>1.3 Exponential Functions</vt:lpstr>
      <vt:lpstr>Inverses  (featuring Logarithms)</vt:lpstr>
      <vt:lpstr>1.5 Inverses</vt:lpstr>
      <vt:lpstr>1.5 Inverses</vt:lpstr>
      <vt:lpstr>1.5 Logarithms</vt:lpstr>
      <vt:lpstr>1.5 Logarithms</vt:lpstr>
      <vt:lpstr>1.5 Logarithms</vt:lpstr>
      <vt:lpstr>Trigonometric Functions</vt:lpstr>
      <vt:lpstr>1.6 Trig Functions</vt:lpstr>
      <vt:lpstr>1.6 Trig Functions</vt:lpstr>
      <vt:lpstr>1.6 Trig Functions</vt:lpstr>
      <vt:lpstr>1.6 Trig Functions</vt:lpstr>
      <vt:lpstr>1.6 Trig Functions</vt:lpstr>
      <vt:lpstr>1.6 Trig Functions</vt:lpstr>
    </vt:vector>
  </TitlesOfParts>
  <Company>Monroe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MPS</dc:creator>
  <cp:lastModifiedBy>Eric Rausch</cp:lastModifiedBy>
  <cp:revision>29</cp:revision>
  <dcterms:created xsi:type="dcterms:W3CDTF">2013-09-03T20:24:30Z</dcterms:created>
  <dcterms:modified xsi:type="dcterms:W3CDTF">2014-09-11T12:32:55Z</dcterms:modified>
</cp:coreProperties>
</file>