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EAFB75B-DAE6-4F57-8604-E0DD7384DBB2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4DDDBD6-E78D-49C7-B7FE-2FFD95F89DBA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B75B-DAE6-4F57-8604-E0DD7384DBB2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DDBD6-E78D-49C7-B7FE-2FFD95F89D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B75B-DAE6-4F57-8604-E0DD7384DBB2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DDBD6-E78D-49C7-B7FE-2FFD95F89D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B75B-DAE6-4F57-8604-E0DD7384DBB2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DDBD6-E78D-49C7-B7FE-2FFD95F89D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B75B-DAE6-4F57-8604-E0DD7384DBB2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DDBD6-E78D-49C7-B7FE-2FFD95F89D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B75B-DAE6-4F57-8604-E0DD7384DBB2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DDBD6-E78D-49C7-B7FE-2FFD95F89DB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B75B-DAE6-4F57-8604-E0DD7384DBB2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DDBD6-E78D-49C7-B7FE-2FFD95F89D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B75B-DAE6-4F57-8604-E0DD7384DBB2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DDBD6-E78D-49C7-B7FE-2FFD95F89D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B75B-DAE6-4F57-8604-E0DD7384DBB2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DDBD6-E78D-49C7-B7FE-2FFD95F89D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B75B-DAE6-4F57-8604-E0DD7384DBB2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DDBD6-E78D-49C7-B7FE-2FFD95F89DBA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B75B-DAE6-4F57-8604-E0DD7384DBB2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DDBD6-E78D-49C7-B7FE-2FFD95F89D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EAFB75B-DAE6-4F57-8604-E0DD7384DBB2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4DDDBD6-E78D-49C7-B7FE-2FFD95F89DB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0" y="2590800"/>
            <a:ext cx="3313355" cy="17021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More Derivatives</a:t>
            </a:r>
            <a:br>
              <a:rPr lang="en-US" dirty="0" smtClean="0"/>
            </a:br>
            <a:r>
              <a:rPr lang="en-US" dirty="0" smtClean="0"/>
              <a:t>(NO CALCULATOR TEST)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3.6-3.9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49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3.8 Derivatives of Inverse Trig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arcsin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𝑠𝑖𝑛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𝑢</m:t>
                    </m:r>
                    <m:r>
                      <a:rPr lang="en-US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1 − 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𝑑𝑢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Domain [-1, 1], Range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, 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US" dirty="0" smtClean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arc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𝑢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𝑐𝑜𝑠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𝑢</m:t>
                    </m:r>
                    <m:r>
                      <a:rPr lang="en-US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1 − 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Domain [-1, 1], Range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  <m:r>
                          <a:rPr lang="en-US" i="1">
                            <a:latin typeface="Cambria Math"/>
                          </a:rPr>
                          <m:t>, </m:t>
                        </m:r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𝜋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012" y="2438400"/>
            <a:ext cx="1619250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8574" y="4343400"/>
            <a:ext cx="1690688" cy="115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2565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3.8 Derivatives of Inverse Trig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arc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ta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n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𝑢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𝑡𝑎𝑛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𝑢</m:t>
                    </m:r>
                    <m:r>
                      <a:rPr lang="en-US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1+ 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𝑢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Domain (</a:t>
                </a:r>
                <a:r>
                  <a:rPr lang="en-US" dirty="0" smtClean="0"/>
                  <a:t>-∞, ∞</a:t>
                </a:r>
                <a:r>
                  <a:rPr lang="en-US" dirty="0"/>
                  <a:t>)</a:t>
                </a:r>
                <a:r>
                  <a:rPr lang="en-US" dirty="0" smtClean="0"/>
                  <a:t>, Range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,  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arcco</m:t>
                        </m:r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𝑢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𝑐𝑜</m:t>
                        </m:r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𝑢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1+ 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𝑢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Domain </a:t>
                </a:r>
                <a:r>
                  <a:rPr lang="en-US" dirty="0" smtClean="0"/>
                  <a:t>(-</a:t>
                </a:r>
                <a:r>
                  <a:rPr lang="en-US" dirty="0"/>
                  <a:t>∞, </a:t>
                </a:r>
                <a:r>
                  <a:rPr lang="en-US" dirty="0" smtClean="0"/>
                  <a:t>∞), Range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0,   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438400"/>
            <a:ext cx="1609725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343400"/>
            <a:ext cx="1781175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3878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3.8 Derivatives of Inverse Trig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arcs</m:t>
                        </m:r>
                        <m:r>
                          <a:rPr lang="en-US" b="0" i="1" smtClean="0">
                            <a:latin typeface="Cambria Math"/>
                          </a:rPr>
                          <m:t>𝑒𝑐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𝑢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𝑠</m:t>
                        </m:r>
                        <m:r>
                          <a:rPr lang="en-US" b="0" i="1" smtClean="0">
                            <a:latin typeface="Cambria Math"/>
                          </a:rPr>
                          <m:t>𝑒𝑐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𝑢</m:t>
                    </m:r>
                    <m:r>
                      <a:rPr lang="en-US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𝑢</m:t>
                            </m:r>
                          </m:e>
                        </m:d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/>
                              </a:rPr>
                              <m:t> −1</m:t>
                            </m:r>
                          </m:e>
                        </m:rad>
                      </m:den>
                    </m:f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Domain </a:t>
                </a:r>
                <a:r>
                  <a:rPr lang="en-US" dirty="0" smtClean="0"/>
                  <a:t>(-</a:t>
                </a:r>
                <a:r>
                  <a:rPr lang="en-US" dirty="0"/>
                  <a:t>∞</a:t>
                </a:r>
                <a:r>
                  <a:rPr lang="en-US" dirty="0" smtClean="0"/>
                  <a:t>, -1]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∪</m:t>
                    </m:r>
                  </m:oMath>
                </a14:m>
                <a:r>
                  <a:rPr lang="en-US" dirty="0" smtClean="0"/>
                  <a:t> [1, ∞), </a:t>
                </a:r>
                <a:r>
                  <a:rPr lang="en-US" dirty="0"/>
                  <a:t>Range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"/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0, </m:t>
                        </m:r>
                        <m:d>
                          <m:dPr>
                            <m:begChr m:val="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∪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d>
                      <m:dPr>
                        <m:endChr m:val="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, </m:t>
                        </m:r>
                        <m:d>
                          <m:dPr>
                            <m:begChr m:val="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e>
                        </m:d>
                      </m:e>
                    </m:d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arc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csc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𝑢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𝑐𝑠𝑐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𝑢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𝑢</m:t>
                            </m:r>
                          </m:e>
                        </m:d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 −1</m:t>
                            </m:r>
                          </m:e>
                        </m:rad>
                      </m:den>
                    </m:f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Domain (-∞, -1]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∪</m:t>
                    </m:r>
                  </m:oMath>
                </a14:m>
                <a:r>
                  <a:rPr lang="en-US" dirty="0"/>
                  <a:t> [1, ∞</a:t>
                </a:r>
                <a:r>
                  <a:rPr lang="en-US" dirty="0" smtClean="0"/>
                  <a:t>), Range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, </m:t>
                        </m:r>
                        <m:d>
                          <m:dPr>
                            <m:begChr m:val="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e>
                        </m:d>
                        <m:r>
                          <a:rPr lang="en-US" i="1">
                            <a:latin typeface="Cambria Math"/>
                            <a:ea typeface="Cambria Math"/>
                          </a:rPr>
                          <m:t>∪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d>
                          <m:dPr>
                            <m:endChr m:val="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0, </m:t>
                            </m:r>
                            <m:d>
                              <m:dPr>
                                <m:begChr m:val=""/>
                                <m:endChr m:val="]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d>
                          </m:e>
                        </m:d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731" y="4800599"/>
            <a:ext cx="1600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528701"/>
            <a:ext cx="2709863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1343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3.8 Derivatives of Inverse Trig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Example: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𝑠𝑖𝑛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 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+1)</m:t>
                    </m:r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Example: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den>
                    </m:f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arcsec</m:t>
                        </m:r>
                      </m:fName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</m:func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Example: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𝑑𝑠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𝑡𝑎𝑛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𝑠</m:t>
                            </m:r>
                          </m:den>
                        </m:f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645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3.8 Derivatives of Inverse Trig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Fun Fact: The slopes of the tangent lines of inverse functions are reciprocals at corresponding points. [NOT NEGATIVE RECIPROCALS!!!]</a:t>
                </a:r>
              </a:p>
              <a:p>
                <a:r>
                  <a:rPr lang="en-US" dirty="0" smtClean="0"/>
                  <a:t>Example: </a:t>
                </a:r>
                <a:r>
                  <a:rPr lang="en-US" dirty="0"/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 (</m:t>
                    </m:r>
                    <m:r>
                      <a:rPr lang="en-US" b="0" i="1" smtClean="0">
                        <a:latin typeface="Cambria Math"/>
                      </a:rPr>
                      <m:t>4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)′ (</m:t>
                    </m:r>
                    <m:r>
                      <a:rPr lang="en-US" b="0" i="1" smtClean="0">
                        <a:latin typeface="Cambria Math"/>
                      </a:rPr>
                      <m:t>4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dirty="0"/>
                  <a:t>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Example: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 (3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)′</m:t>
                    </m:r>
                    <m:r>
                      <a:rPr lang="en-US" i="1">
                        <a:latin typeface="Cambria Math"/>
                      </a:rPr>
                      <m:t> (3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for f(x) = sin x + 3x.</a:t>
                </a:r>
              </a:p>
              <a:p>
                <a:r>
                  <a:rPr lang="en-US" dirty="0" smtClean="0"/>
                  <a:t>Assignment: pg. 170 (1-31, 35-40)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2431" r="-25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751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Derivatives of Exponential and Logarithmic Functions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3.9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37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3.9 Derivatives of </a:t>
            </a:r>
            <a:br>
              <a:rPr lang="en-US" dirty="0" smtClean="0"/>
            </a:br>
            <a:r>
              <a:rPr lang="en-US" dirty="0" smtClean="0"/>
              <a:t>Exponential Functions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Exponential Functions:</a:t>
                </a:r>
              </a:p>
              <a:p>
                <a:pPr lvl="1"/>
                <a:r>
                  <a:rPr lang="en-US" dirty="0" smtClean="0"/>
                  <a:t>General Form: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lvl="1"/>
                <a:endParaRPr lang="en-US" dirty="0" smtClean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 smtClean="0"/>
                  <a:t>Derivative: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𝑢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</m:sup>
                    </m:sSup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ln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𝑑𝑢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Special Case: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𝑢</m:t>
                            </m:r>
                          </m:sup>
                        </m:sSup>
                      </m:e>
                    </m:d>
                    <m:r>
                      <a:rPr lang="en-US" i="1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𝑢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286000"/>
            <a:ext cx="1533772" cy="2142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689" y="2342998"/>
            <a:ext cx="1388745" cy="1388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0246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3.9 Derivatives of </a:t>
            </a:r>
            <a:br>
              <a:rPr lang="en-US" dirty="0" smtClean="0"/>
            </a:br>
            <a:r>
              <a:rPr lang="en-US" dirty="0" smtClean="0"/>
              <a:t>Exponential Functions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Example: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Example: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sup>
                    </m:sSup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Example: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2</m:t>
                        </m:r>
                      </m:e>
                      <m:sup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697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3.9 Derivatives of </a:t>
            </a:r>
            <a:br>
              <a:rPr lang="en-US" dirty="0" smtClean="0"/>
            </a:br>
            <a:r>
              <a:rPr lang="en-US" dirty="0" smtClean="0"/>
              <a:t>Logarithmic Functions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Logarithmic Functions:</a:t>
                </a:r>
              </a:p>
              <a:p>
                <a:pPr lvl="1"/>
                <a:r>
                  <a:rPr lang="en-US" dirty="0" smtClean="0"/>
                  <a:t>General Form: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 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Properties of Logarithms: pg. 41</a:t>
                </a:r>
              </a:p>
              <a:p>
                <a:pPr marL="365760" lvl="1" indent="0">
                  <a:buNone/>
                </a:pPr>
                <a:endParaRPr lang="en-US" dirty="0"/>
              </a:p>
              <a:p>
                <a:pPr lvl="1"/>
                <a:r>
                  <a:rPr lang="en-US" dirty="0" smtClean="0"/>
                  <a:t>Derivative: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 </m:t>
                    </m:r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ln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e>
                        </m:func>
                      </m:den>
                    </m:f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Special Case: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ln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</m:den>
                    </m:f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43840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605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3.9 Derivatives of </a:t>
            </a:r>
            <a:br>
              <a:rPr lang="en-US" dirty="0" smtClean="0"/>
            </a:br>
            <a:r>
              <a:rPr lang="en-US" dirty="0" smtClean="0"/>
              <a:t>Logarithmic Functions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Example: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(5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 −3)</m:t>
                        </m:r>
                      </m:e>
                    </m:func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 smtClean="0"/>
                  <a:t>Example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ln</m:t>
                        </m:r>
                      </m:fName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4</m:t>
                            </m:r>
                          </m:sup>
                        </m:sSup>
                      </m:e>
                    </m:func>
                  </m:oMath>
                </a14:m>
                <a:endParaRPr lang="en-US" dirty="0" smtClean="0"/>
              </a:p>
              <a:p>
                <a:pPr lvl="2"/>
                <a:r>
                  <a:rPr lang="en-US" dirty="0" smtClean="0"/>
                  <a:t>(three ways? more?)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Easier than it looks: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sup>
                    </m:sSup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024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Chain Rule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3.6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76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3.9 Derivatives of </a:t>
            </a:r>
            <a:br>
              <a:rPr lang="en-US" dirty="0"/>
            </a:br>
            <a:r>
              <a:rPr lang="en-US" dirty="0"/>
              <a:t>Logarithmic Functions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Easier than it sounds: </a:t>
                </a:r>
                <a:r>
                  <a:rPr lang="en-US" smtClean="0"/>
                  <a:t>Logarithmic Differentiation </a:t>
                </a:r>
                <a:r>
                  <a:rPr lang="en-US" dirty="0" smtClean="0"/>
                  <a:t>(for when you absolutely, positively have to get something out of the exponent)</a:t>
                </a:r>
              </a:p>
              <a:p>
                <a:endParaRPr lang="en-US" dirty="0"/>
              </a:p>
              <a:p>
                <a:r>
                  <a:rPr lang="en-US" dirty="0" smtClean="0"/>
                  <a:t>Example: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Assignment: pg. 178 (1-62, skip 55)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389" b="-38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8291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Logarithms </a:t>
            </a:r>
            <a:r>
              <a:rPr lang="en-US" dirty="0" smtClean="0"/>
              <a:t>Review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Logarithm – the inverse of an exponential function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Definition of Logarithm: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↔ 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  <a:ea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𝑦</m:t>
                        </m:r>
                      </m:e>
                    </m:func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Constants: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  <a:ea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e>
                    </m:func>
                    <m:r>
                      <a:rPr lang="en-US" i="1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                       log 10 = 1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      </a:t>
                </a:r>
                <a:r>
                  <a:rPr lang="en-US" dirty="0" err="1" smtClean="0"/>
                  <a:t>ln</a:t>
                </a:r>
                <a:r>
                  <a:rPr lang="en-US" dirty="0" smtClean="0"/>
                  <a:t> e = 1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590800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9785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Logarithms Review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Properties of Logarithms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func>
                          <m:func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i="0" smtClean="0"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func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𝑥𝑦</m:t>
                        </m:r>
                        <m:r>
                          <a:rPr lang="en-US" b="0" i="1" smtClean="0">
                            <a:latin typeface="Cambria Math"/>
                          </a:rPr>
                          <m:t>= 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func>
                        <m:r>
                          <a:rPr lang="en-US" b="0" i="1" smtClean="0">
                            <a:latin typeface="Cambria Math"/>
                          </a:rPr>
                          <m:t>+ 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</m:func>
                      </m:e>
                    </m:func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= 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func>
                        <m:r>
                          <a:rPr lang="en-US" b="0" i="1" smtClean="0">
                            <a:latin typeface="Cambria Math"/>
                          </a:rPr>
                          <m:t> − 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</m:func>
                      </m:e>
                    </m:func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func>
                      </m:e>
                    </m:func>
                  </m:oMath>
                </a14:m>
                <a:endParaRPr lang="en-US" dirty="0" smtClean="0"/>
              </a:p>
              <a:p>
                <a:pPr lvl="1"/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49" t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692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3.6 Chain Rule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300" dirty="0" smtClean="0"/>
                  <a:t>Chain Rule – taking the derivative of composite functions</a:t>
                </a:r>
              </a:p>
              <a:p>
                <a:pPr marL="68580" indent="0">
                  <a:buNone/>
                </a:pPr>
                <a:r>
                  <a:rPr lang="en-US" sz="2300" dirty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3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300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sz="23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2300" b="0" i="1" smtClean="0">
                        <a:latin typeface="Cambria Math"/>
                      </a:rPr>
                      <m:t> </m:t>
                    </m:r>
                    <m:r>
                      <a:rPr lang="en-US" sz="23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3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300" b="0" i="1" smtClean="0">
                            <a:latin typeface="Cambria Math"/>
                          </a:rPr>
                          <m:t>𝑔</m:t>
                        </m:r>
                        <m:d>
                          <m:dPr>
                            <m:ctrlPr>
                              <a:rPr lang="en-US" sz="23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300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US" sz="23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3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300" b="0" i="1" smtClean="0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sz="2300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3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300" b="0" i="1" smtClean="0">
                            <a:latin typeface="Cambria Math"/>
                          </a:rPr>
                          <m:t>𝑔</m:t>
                        </m:r>
                        <m:d>
                          <m:dPr>
                            <m:ctrlPr>
                              <a:rPr lang="en-US" sz="23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300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US" sz="2300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300" b="0" i="1" smtClean="0">
                        <a:latin typeface="Cambria Math"/>
                        <a:ea typeface="Cambria Math"/>
                      </a:rPr>
                      <m:t>𝑔</m:t>
                    </m:r>
                    <m:r>
                      <a:rPr lang="en-US" sz="2300" b="0" i="1" smtClean="0">
                        <a:latin typeface="Cambria Math"/>
                        <a:ea typeface="Cambria Math"/>
                      </a:rPr>
                      <m:t>′(</m:t>
                    </m:r>
                    <m:r>
                      <a:rPr lang="en-US" sz="2300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2300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sz="2300" dirty="0" smtClean="0"/>
              </a:p>
              <a:p>
                <a:pPr marL="68580" indent="0">
                  <a:buNone/>
                </a:pPr>
                <a:r>
                  <a:rPr lang="en-US" sz="2300" dirty="0" smtClean="0"/>
                  <a:t>        (or, for y = f(u) and u = g(x);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3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3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23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2300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23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3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2300" b="0" i="1" smtClean="0">
                            <a:latin typeface="Cambria Math"/>
                          </a:rPr>
                          <m:t>𝑑𝑢</m:t>
                        </m:r>
                      </m:den>
                    </m:f>
                    <m:r>
                      <a:rPr lang="en-US" sz="2300" b="0" i="1" smtClean="0">
                        <a:latin typeface="Cambria Math"/>
                        <a:ea typeface="Cambria Math"/>
                      </a:rPr>
                      <m:t>∙ </m:t>
                    </m:r>
                    <m:f>
                      <m:fPr>
                        <m:ctrlPr>
                          <a:rPr lang="en-US" sz="23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300" b="0" i="1" smtClean="0">
                            <a:latin typeface="Cambria Math"/>
                            <a:ea typeface="Cambria Math"/>
                          </a:rPr>
                          <m:t>𝑑𝑢</m:t>
                        </m:r>
                      </m:num>
                      <m:den>
                        <m:r>
                          <a:rPr lang="en-US" sz="2300" b="0" i="1" smtClean="0">
                            <a:latin typeface="Cambria Math"/>
                            <a:ea typeface="Cambria Math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2300" dirty="0" smtClean="0"/>
                  <a:t>)</a:t>
                </a:r>
              </a:p>
              <a:p>
                <a:pPr marL="68580" indent="0">
                  <a:buNone/>
                </a:pPr>
                <a:r>
                  <a:rPr lang="en-US" sz="2300" dirty="0"/>
                  <a:t> </a:t>
                </a:r>
                <a:r>
                  <a:rPr lang="en-US" sz="2300" dirty="0" smtClean="0"/>
                  <a:t>       (or, for y = f(u); f’(u)du)</a:t>
                </a:r>
              </a:p>
              <a:p>
                <a:pPr marL="68580" indent="0">
                  <a:buNone/>
                </a:pPr>
                <a:endParaRPr lang="en-US" dirty="0"/>
              </a:p>
              <a:p>
                <a:r>
                  <a:rPr lang="en-US" dirty="0" smtClean="0"/>
                  <a:t>CTM – Chain Rule?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12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2380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3.6 Chain Rule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Example: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10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−5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100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r>
                  <a:rPr lang="en-US" dirty="0" smtClean="0"/>
                  <a:t>Example: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</m:func>
                  </m:oMath>
                </a14:m>
                <a:endParaRPr lang="en-US" dirty="0" smtClean="0"/>
              </a:p>
              <a:p>
                <a:r>
                  <a:rPr lang="en-US" dirty="0" smtClean="0"/>
                  <a:t>Example: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/>
                              </a:rPr>
                              <m:t>+3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−10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/>
                          </a:rPr>
                          <m:t>1</m:t>
                        </m:r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(4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+1)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r>
                  <a:rPr lang="en-US" dirty="0"/>
                  <a:t>Example: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𝑡𝑎𝑛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660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3.6 Chain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Example: Find an expression for the velocity, acceleration, and jerk for a particle whose position is given by:</a:t>
            </a:r>
          </a:p>
          <a:p>
            <a:pPr lvl="1"/>
            <a:r>
              <a:rPr lang="en-US" dirty="0"/>
              <a:t>s(t) = sin 2t (easy)</a:t>
            </a:r>
          </a:p>
          <a:p>
            <a:pPr lvl="1"/>
            <a:r>
              <a:rPr lang="en-US" dirty="0"/>
              <a:t>s(t) = </a:t>
            </a:r>
            <a:r>
              <a:rPr lang="en-US" dirty="0" err="1"/>
              <a:t>csc</a:t>
            </a:r>
            <a:r>
              <a:rPr lang="en-US" dirty="0"/>
              <a:t> t (interesting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r>
              <a:rPr lang="en-US" sz="2300" dirty="0" smtClean="0"/>
              <a:t>Assignment: pg. 153 (1-40, 53-63, 70, 72, 73)</a:t>
            </a:r>
            <a:endParaRPr lang="en-US" sz="23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4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Differentiation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3.7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148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3.7 Implicit Differentiation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68580" indent="0">
                  <a:buNone/>
                </a:pPr>
                <a:r>
                  <a:rPr lang="en-US" dirty="0" smtClean="0"/>
                  <a:t>So far, our functions have been (or could be) already solved for the dependent variable (i.e.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=4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+2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 −7</m:t>
                    </m:r>
                  </m:oMath>
                </a14:m>
                <a:r>
                  <a:rPr lang="en-US" dirty="0" smtClean="0"/>
                  <a:t> 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y</m:t>
                    </m:r>
                    <m:r>
                      <a:rPr lang="en-US" b="0" i="0" smtClean="0">
                        <a:latin typeface="Cambria Math"/>
                      </a:rPr>
                      <m:t>+10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).</a:t>
                </a:r>
              </a:p>
              <a:p>
                <a:pPr marL="68580" indent="0">
                  <a:buNone/>
                </a:pPr>
                <a:endParaRPr lang="en-US" dirty="0"/>
              </a:p>
              <a:p>
                <a:pPr marL="68580" indent="0">
                  <a:buNone/>
                </a:pPr>
                <a:r>
                  <a:rPr lang="en-US" dirty="0" smtClean="0"/>
                  <a:t>However,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𝑥𝑦</m:t>
                    </m:r>
                  </m:oMath>
                </a14:m>
                <a:r>
                  <a:rPr lang="en-US" dirty="0" smtClean="0"/>
                  <a:t> sucks.</a:t>
                </a:r>
              </a:p>
              <a:p>
                <a:pPr marL="68580" indent="0">
                  <a:buNone/>
                </a:pPr>
                <a:endParaRPr lang="en-US" dirty="0"/>
              </a:p>
              <a:p>
                <a:pPr marL="68580" indent="0">
                  <a:buNone/>
                </a:pPr>
                <a:r>
                  <a:rPr lang="en-US" dirty="0" smtClean="0"/>
                  <a:t>Implicit Differentiation – taking the derivative with the function “as is”</a:t>
                </a:r>
              </a:p>
              <a:p>
                <a:pPr marL="68580" indent="0">
                  <a:buNone/>
                </a:pPr>
                <a:endParaRPr lang="en-US" dirty="0"/>
              </a:p>
              <a:p>
                <a:pPr marL="68580" indent="0">
                  <a:buNone/>
                </a:pPr>
                <a:r>
                  <a:rPr lang="en-US" dirty="0" smtClean="0"/>
                  <a:t>CTM – </a:t>
                </a:r>
                <a:r>
                  <a:rPr lang="en-US" dirty="0" smtClean="0"/>
                  <a:t>Just </a:t>
                </a:r>
                <a:r>
                  <a:rPr lang="en-US" smtClean="0"/>
                  <a:t>A Little Bit?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80" t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147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3.7 Implicit Differentiation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Example: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dirty="0" smtClean="0"/>
                  <a:t> for the following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𝑥𝑦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𝑥𝑦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+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𝑥𝑦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+ 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Example: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 −</m:t>
                    </m:r>
                    <m:r>
                      <a:rPr lang="en-US" b="0" i="1" smtClean="0">
                        <a:latin typeface="Cambria Math"/>
                      </a:rPr>
                      <m:t>𝑦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Assignment: pg. 162 (1-64, skip #45b, 51, &amp; 58)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215" r="-1529" b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0843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Derivatives of Inverse Trigonometry Functions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58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751</TotalTime>
  <Words>265</Words>
  <Application>Microsoft Office PowerPoint</Application>
  <PresentationFormat>On-screen Show (4:3)</PresentationFormat>
  <Paragraphs>131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Cambria Math</vt:lpstr>
      <vt:lpstr>Century Gothic</vt:lpstr>
      <vt:lpstr>Wingdings 2</vt:lpstr>
      <vt:lpstr>Austin</vt:lpstr>
      <vt:lpstr>More Derivatives (NO CALCULATOR TEST)</vt:lpstr>
      <vt:lpstr>Chain Rule</vt:lpstr>
      <vt:lpstr>3.6 Chain Rule</vt:lpstr>
      <vt:lpstr>3.6 Chain Rule</vt:lpstr>
      <vt:lpstr>3.6 Chain Rule</vt:lpstr>
      <vt:lpstr>Implicit Differentiation</vt:lpstr>
      <vt:lpstr>3.7 Implicit Differentiation</vt:lpstr>
      <vt:lpstr>3.7 Implicit Differentiation</vt:lpstr>
      <vt:lpstr>Derivatives of Inverse Trigonometry Functions</vt:lpstr>
      <vt:lpstr>3.8 Derivatives of Inverse Trig</vt:lpstr>
      <vt:lpstr>3.8 Derivatives of Inverse Trig</vt:lpstr>
      <vt:lpstr>3.8 Derivatives of Inverse Trig</vt:lpstr>
      <vt:lpstr>3.8 Derivatives of Inverse Trig</vt:lpstr>
      <vt:lpstr>3.8 Derivatives of Inverse Trig</vt:lpstr>
      <vt:lpstr>Derivatives of Exponential and Logarithmic Functions</vt:lpstr>
      <vt:lpstr>3.9 Derivatives of  Exponential Functions</vt:lpstr>
      <vt:lpstr>3.9 Derivatives of  Exponential Functions</vt:lpstr>
      <vt:lpstr>3.9 Derivatives of  Logarithmic Functions</vt:lpstr>
      <vt:lpstr>3.9 Derivatives of  Logarithmic Functions</vt:lpstr>
      <vt:lpstr>3.9 Derivatives of  Logarithmic Functions</vt:lpstr>
      <vt:lpstr>Logarithms Review</vt:lpstr>
      <vt:lpstr>Logarithms Review</vt:lpstr>
    </vt:vector>
  </TitlesOfParts>
  <Company>Monroe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Derivatives (NO CALCULATOR TEST)</dc:title>
  <dc:creator>Monroe Public Schools</dc:creator>
  <cp:lastModifiedBy>Eric Rausch</cp:lastModifiedBy>
  <cp:revision>25</cp:revision>
  <dcterms:created xsi:type="dcterms:W3CDTF">2013-09-20T18:18:04Z</dcterms:created>
  <dcterms:modified xsi:type="dcterms:W3CDTF">2015-03-23T12:29:20Z</dcterms:modified>
</cp:coreProperties>
</file>