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7CF80CA-0B78-4731-ABE9-B9513D8767D7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04290C7-EF78-4FC4-9EA7-5A2DDE6146E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of the Integral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685801"/>
                <a:ext cx="7620000" cy="44195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Volume: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Solids with known cross-sections</a:t>
                </a:r>
              </a:p>
              <a:p>
                <a:pPr lvl="1"/>
                <a:r>
                  <a:rPr lang="en-US" dirty="0" smtClean="0"/>
                  <a:t>Sketch graph</a:t>
                </a:r>
              </a:p>
              <a:p>
                <a:pPr lvl="1"/>
                <a:r>
                  <a:rPr lang="en-US" dirty="0" smtClean="0"/>
                  <a:t>Find s (which is one dimension of a cross section)</a:t>
                </a:r>
              </a:p>
              <a:p>
                <a:pPr lvl="1"/>
                <a:r>
                  <a:rPr lang="en-US" dirty="0" smtClean="0"/>
                  <a:t>Find an area formula in terms of s</a:t>
                </a:r>
              </a:p>
              <a:p>
                <a:pPr lvl="1"/>
                <a:r>
                  <a:rPr lang="en-US" dirty="0" smtClean="0"/>
                  <a:t>Integrate over the interval needed for s to span the entire shape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Example: Find the volume of a solid whose base is bounded by the lines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=−1+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and x = 0 and whose cross sections are equilateral triangles.</a:t>
                </a:r>
              </a:p>
              <a:p>
                <a:endParaRPr lang="en-US" dirty="0"/>
              </a:p>
              <a:p>
                <a:r>
                  <a:rPr lang="en-US" dirty="0" smtClean="0"/>
                  <a:t>You can now do pg. 406 (1-6, 39-42, 63, and 65)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685801"/>
                <a:ext cx="7620000" cy="4419599"/>
              </a:xfrm>
              <a:blipFill rotWithShape="1">
                <a:blip r:embed="rId2"/>
                <a:stretch>
                  <a:fillRect t="-10069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Known Cross-Sections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685801"/>
                <a:ext cx="7620000" cy="44195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Disc/Washer Method</a:t>
                </a:r>
              </a:p>
              <a:p>
                <a:pPr lvl="1"/>
                <a:r>
                  <a:rPr lang="en-US" sz="2400" dirty="0" smtClean="0"/>
                  <a:t>Sketch graph</a:t>
                </a:r>
              </a:p>
              <a:p>
                <a:pPr lvl="1"/>
                <a:r>
                  <a:rPr lang="en-US" sz="2400" dirty="0" smtClean="0"/>
                  <a:t>Draw representative circular cross-section </a:t>
                </a:r>
                <a:r>
                  <a:rPr lang="en-US" sz="2400" i="1" dirty="0" smtClean="0"/>
                  <a:t>perpendicular</a:t>
                </a:r>
                <a:r>
                  <a:rPr lang="en-US" sz="2400" dirty="0" smtClean="0"/>
                  <a:t> to the axis of revolution</a:t>
                </a:r>
              </a:p>
              <a:p>
                <a:pPr lvl="1"/>
                <a:r>
                  <a:rPr lang="en-US" sz="2400" dirty="0" smtClean="0"/>
                  <a:t>Find the area of the cross-section using the area formula for a circle (subtracting the area for the hole for the washer method </a:t>
                </a:r>
                <a:r>
                  <a:rPr lang="en-US" sz="2400" dirty="0" smtClean="0"/>
                  <a:t>– </a:t>
                </a:r>
              </a:p>
              <a:p>
                <a:pPr marL="384048" lvl="1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:r>
                  <a:rPr lang="en-US" sz="2400" dirty="0" smtClean="0"/>
                  <a:t>preferably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form)</a:t>
                </a:r>
              </a:p>
              <a:p>
                <a:pPr lvl="1"/>
                <a:r>
                  <a:rPr lang="en-US" sz="2400" dirty="0" smtClean="0"/>
                  <a:t>Integrate the area over the span needed for the cross-section to cover the entire shape</a:t>
                </a:r>
                <a:endParaRPr lang="en-US" sz="24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685801"/>
                <a:ext cx="7620000" cy="4419599"/>
              </a:xfrm>
              <a:blipFill rotWithShape="0">
                <a:blip r:embed="rId2"/>
                <a:stretch>
                  <a:fillRect b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953000"/>
            <a:ext cx="7543800" cy="914400"/>
          </a:xfrm>
        </p:spPr>
        <p:txBody>
          <a:bodyPr/>
          <a:lstStyle/>
          <a:p>
            <a:r>
              <a:rPr lang="en-US" dirty="0" smtClean="0"/>
              <a:t>7.3 Disc/Washer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685801"/>
                <a:ext cx="7543800" cy="4419599"/>
              </a:xfrm>
            </p:spPr>
            <p:txBody>
              <a:bodyPr/>
              <a:lstStyle/>
              <a:p>
                <a:r>
                  <a:rPr lang="en-US" dirty="0" smtClean="0"/>
                  <a:t>Example: Find the volume of the solid formed by revolving the region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dirty="0" smtClean="0"/>
                  <a:t> and the x-axis about the x-axis.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Example: Find the volume of the solid formed by revolving the region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and g(x) = 1 about the line y = 1.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Example: Find the volume of the solid formed by revolving the region bounded by the graphs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about the x-axis.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685801"/>
                <a:ext cx="7543800" cy="4419599"/>
              </a:xfrm>
              <a:blipFill rotWithShape="1">
                <a:blip r:embed="rId2"/>
                <a:stretch>
                  <a:fillRect r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Disc/Washer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85801"/>
            <a:ext cx="7543800" cy="4267199"/>
          </a:xfrm>
        </p:spPr>
        <p:txBody>
          <a:bodyPr/>
          <a:lstStyle/>
          <a:p>
            <a:r>
              <a:rPr lang="en-US" sz="2400" dirty="0" smtClean="0"/>
              <a:t>Shell </a:t>
            </a:r>
            <a:r>
              <a:rPr lang="en-US" sz="2400" dirty="0"/>
              <a:t>Method</a:t>
            </a:r>
          </a:p>
          <a:p>
            <a:pPr lvl="1"/>
            <a:r>
              <a:rPr lang="en-US" sz="2400" dirty="0"/>
              <a:t>Sketch graph</a:t>
            </a:r>
          </a:p>
          <a:p>
            <a:pPr lvl="1"/>
            <a:r>
              <a:rPr lang="en-US" sz="2400" dirty="0"/>
              <a:t>Draw representative </a:t>
            </a:r>
            <a:r>
              <a:rPr lang="en-US" sz="2400" dirty="0" smtClean="0"/>
              <a:t>cylindrical cross-section </a:t>
            </a:r>
            <a:r>
              <a:rPr lang="en-US" sz="2400" i="1" dirty="0" smtClean="0"/>
              <a:t>parallel </a:t>
            </a:r>
            <a:r>
              <a:rPr lang="en-US" sz="2400" dirty="0" smtClean="0"/>
              <a:t>to </a:t>
            </a:r>
            <a:r>
              <a:rPr lang="en-US" sz="2400" dirty="0"/>
              <a:t>the axis of revolution</a:t>
            </a:r>
          </a:p>
          <a:p>
            <a:pPr lvl="1"/>
            <a:r>
              <a:rPr lang="en-US" sz="2400" dirty="0"/>
              <a:t>Find the </a:t>
            </a:r>
            <a:r>
              <a:rPr lang="en-US" sz="2400" dirty="0" smtClean="0"/>
              <a:t>surface area </a:t>
            </a:r>
            <a:r>
              <a:rPr lang="en-US" sz="2400" dirty="0"/>
              <a:t>of the </a:t>
            </a:r>
            <a:r>
              <a:rPr lang="en-US" sz="2400" dirty="0" smtClean="0"/>
              <a:t>cross-section using </a:t>
            </a:r>
            <a:r>
              <a:rPr lang="en-US" sz="2400" dirty="0"/>
              <a:t>the </a:t>
            </a:r>
            <a:r>
              <a:rPr lang="en-US" sz="2400" dirty="0" smtClean="0"/>
              <a:t>surface area </a:t>
            </a:r>
            <a:r>
              <a:rPr lang="en-US" sz="2400" dirty="0"/>
              <a:t>formula for a </a:t>
            </a:r>
            <a:r>
              <a:rPr lang="en-US" sz="2400" dirty="0" smtClean="0"/>
              <a:t>cylinder</a:t>
            </a:r>
          </a:p>
          <a:p>
            <a:pPr lvl="1"/>
            <a:r>
              <a:rPr lang="en-US" sz="2400" dirty="0" smtClean="0"/>
              <a:t>Integrate </a:t>
            </a:r>
            <a:r>
              <a:rPr lang="en-US" sz="2400" dirty="0"/>
              <a:t>the </a:t>
            </a:r>
            <a:r>
              <a:rPr lang="en-US" sz="2400" dirty="0" smtClean="0"/>
              <a:t>surface area </a:t>
            </a:r>
            <a:r>
              <a:rPr lang="en-US" sz="2400" dirty="0"/>
              <a:t>over the span needed for the cross-section to cover the entire shape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Shell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685801"/>
                <a:ext cx="7543800" cy="36575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Example: Find the volume of the solid of revolution formed by revolving the region bounded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 −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 and the x-axis about the y-axis.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Example: Find the volume of the solid of revolution formed by revolving the region bounded by the graph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 smtClean="0"/>
                  <a:t> and the y-axis (0 ≤ y ≤ 1) about the x-axis.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685801"/>
                <a:ext cx="7543800" cy="3657599"/>
              </a:xfrm>
              <a:blipFill rotWithShape="1">
                <a:blip r:embed="rId2"/>
                <a:stretch>
                  <a:fillRect r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Shell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0"/>
            <a:ext cx="337603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786702"/>
              </p:ext>
            </p:extLst>
          </p:nvPr>
        </p:nvGraphicFramePr>
        <p:xfrm>
          <a:off x="838200" y="685800"/>
          <a:ext cx="7391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Axis of Revolution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Plane 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(dx)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Disc/Washer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 (</a:t>
                      </a:r>
                      <a:r>
                        <a:rPr lang="en-US" dirty="0" err="1" smtClean="0"/>
                        <a:t>dy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dy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Disc/Washer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(dx)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Choosing a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2802" y="2743200"/>
                <a:ext cx="7543800" cy="2186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Example: Find the volume of the solid formed by revolving the region bounded by the graphs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about the y-axis.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Example: A pontoon is to be made by rotating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=1 −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(-4 ≤ x ≤ 4) about the x-axis, where x and y are measured in feet.  Find the volume of the pontoon.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02" y="2743200"/>
                <a:ext cx="7543800" cy="2186432"/>
              </a:xfrm>
              <a:prstGeom prst="rect">
                <a:avLst/>
              </a:prstGeom>
              <a:blipFill rotWithShape="1">
                <a:blip r:embed="rId2"/>
                <a:stretch>
                  <a:fillRect l="-646" t="-1393" r="-162" b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04801"/>
            <a:ext cx="7696200" cy="4876800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en-US" b="1" u="sng" dirty="0">
                <a:effectLst/>
              </a:rPr>
              <a:t>Rausch’s Option*</a:t>
            </a:r>
            <a:endParaRPr lang="en-US" dirty="0">
              <a:effectLst/>
            </a:endParaRPr>
          </a:p>
          <a:p>
            <a:pPr lvl="0"/>
            <a:r>
              <a:rPr lang="en-US" sz="2600" dirty="0">
                <a:effectLst/>
              </a:rPr>
              <a:t>Find an irregular three-dimensional shape.  That is, not a cylinder or prism or anything else that you could find the volume of with a Geometric formula.</a:t>
            </a:r>
          </a:p>
          <a:p>
            <a:endParaRPr lang="en-US" sz="2600" dirty="0">
              <a:effectLst/>
            </a:endParaRPr>
          </a:p>
          <a:p>
            <a:pPr lvl="0"/>
            <a:r>
              <a:rPr lang="en-US" sz="2600" dirty="0">
                <a:effectLst/>
              </a:rPr>
              <a:t>Make a table of the dimensions of the object in two directions.  For example, make a table showing the width or radius or your object for a given height above the ground.</a:t>
            </a:r>
          </a:p>
          <a:p>
            <a:endParaRPr lang="en-US" sz="2600" dirty="0">
              <a:effectLst/>
            </a:endParaRPr>
          </a:p>
          <a:p>
            <a:pPr lvl="0"/>
            <a:r>
              <a:rPr lang="en-US" sz="2600" dirty="0">
                <a:effectLst/>
              </a:rPr>
              <a:t>Find a polynomial to fit your data from #2, if applicable (be careful with which variable you label “x”!)</a:t>
            </a:r>
          </a:p>
          <a:p>
            <a:endParaRPr lang="en-US" sz="2600" dirty="0">
              <a:effectLst/>
            </a:endParaRPr>
          </a:p>
          <a:p>
            <a:pPr lvl="0"/>
            <a:r>
              <a:rPr lang="en-US" sz="2600" dirty="0">
                <a:effectLst/>
              </a:rPr>
              <a:t>Use methods from sections 7.3 to find the volume of your shape.  If applicable, how does this compare to its advertised volume?</a:t>
            </a:r>
          </a:p>
          <a:p>
            <a:endParaRPr lang="en-US" sz="2600" dirty="0">
              <a:effectLst/>
            </a:endParaRPr>
          </a:p>
          <a:p>
            <a:pPr lvl="0"/>
            <a:r>
              <a:rPr lang="en-US" sz="2600" dirty="0">
                <a:effectLst/>
              </a:rPr>
              <a:t>On your shape, demonstrate your method from #4 on your object.  That is, show the disc method, shell method, or volume of known cross sections visually</a:t>
            </a:r>
            <a:r>
              <a:rPr lang="en-US" sz="2600" dirty="0" smtClean="0">
                <a:effectLst/>
              </a:rPr>
              <a:t>.</a:t>
            </a:r>
            <a:endParaRPr lang="en-US" sz="26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85801"/>
            <a:ext cx="7543800" cy="36575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b="1" u="sng" dirty="0" err="1">
                <a:effectLst/>
              </a:rPr>
              <a:t>Zillgitt’s</a:t>
            </a:r>
            <a:r>
              <a:rPr lang="en-US" b="1" u="sng" dirty="0">
                <a:effectLst/>
              </a:rPr>
              <a:t> Option*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Use methods from 7.3 to find </a:t>
            </a:r>
            <a:r>
              <a:rPr lang="en-US" dirty="0">
                <a:effectLst/>
              </a:rPr>
              <a:t>the height at which a given Styrofoam coffee cup is ¾ full (</a:t>
            </a:r>
            <a:r>
              <a:rPr lang="en-US" i="1" dirty="0">
                <a:effectLst/>
              </a:rPr>
              <a:t>not</a:t>
            </a:r>
            <a:r>
              <a:rPr lang="en-US" dirty="0">
                <a:effectLst/>
              </a:rPr>
              <a:t> ¾ of its height).  Be sure to explain all of your reasoning and any assumptions you make.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* What does the word “option” mean</a:t>
            </a:r>
            <a:r>
              <a:rPr lang="en-US" dirty="0" smtClean="0">
                <a:effectLst/>
              </a:rPr>
              <a:t>?</a:t>
            </a:r>
          </a:p>
          <a:p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Assignment: pg. 406 (1-42, 45-49, 63-68)</a:t>
            </a:r>
          </a:p>
          <a:p>
            <a:r>
              <a:rPr lang="en-US" dirty="0" smtClean="0">
                <a:effectLst/>
              </a:rPr>
              <a:t>Project: Due the day after the Chapter 7 Test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7.4 &amp; 7.3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 and Surface Area</a:t>
            </a:r>
            <a:br>
              <a:rPr lang="en-US" dirty="0" smtClean="0"/>
            </a:br>
            <a:r>
              <a:rPr lang="en-US" dirty="0" smtClean="0"/>
              <a:t>(BC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Traveled vs. Displacement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685801"/>
            <a:ext cx="7467600" cy="1904999"/>
          </a:xfrm>
        </p:spPr>
        <p:txBody>
          <a:bodyPr/>
          <a:lstStyle/>
          <a:p>
            <a:r>
              <a:rPr lang="en-US" dirty="0" smtClean="0"/>
              <a:t>We want to find the arc length (the distance along the curve) between the two points as shown in the diagram. [We want to do this to derive a formula]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7.4 Arc Length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45" y="2362200"/>
            <a:ext cx="35480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24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685801"/>
                <a:ext cx="7467600" cy="3657599"/>
              </a:xfrm>
            </p:spPr>
            <p:txBody>
              <a:bodyPr/>
              <a:lstStyle/>
              <a:p>
                <a:r>
                  <a:rPr lang="en-US" dirty="0" smtClean="0"/>
                  <a:t>So, generally, the arc length is given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𝑑𝑦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𝑑𝑥</m:t>
                    </m:r>
                  </m:oMath>
                </a14:m>
                <a:r>
                  <a:rPr lang="en-US" dirty="0" smtClean="0"/>
                  <a:t> on [a, b]; and, by symmetry,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1+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𝑑𝑦</m:t>
                    </m:r>
                  </m:oMath>
                </a14:m>
                <a:r>
                  <a:rPr lang="en-US" dirty="0" smtClean="0"/>
                  <a:t> on [c, d], given that f(x) has a continuous first derivative (referred to as “smooth”)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685801"/>
                <a:ext cx="7467600" cy="365759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7.4 Arc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685801"/>
                <a:ext cx="7543800" cy="3657599"/>
              </a:xfrm>
            </p:spPr>
            <p:txBody>
              <a:bodyPr/>
              <a:lstStyle/>
              <a:p>
                <a:r>
                  <a:rPr lang="en-US" dirty="0" smtClean="0"/>
                  <a:t>Example: Find the arc length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+ 4 over [0, 2].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Example: Find the arc length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 −4</m:t>
                    </m:r>
                  </m:oMath>
                </a14:m>
                <a:r>
                  <a:rPr lang="en-US" dirty="0" smtClean="0"/>
                  <a:t> over [0, 8].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Example: Find the arc length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 2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685801"/>
                <a:ext cx="7543800" cy="365759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7.4 Arc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685801"/>
                <a:ext cx="7467600" cy="3657599"/>
              </a:xfrm>
            </p:spPr>
            <p:txBody>
              <a:bodyPr/>
              <a:lstStyle/>
              <a:p>
                <a:r>
                  <a:rPr lang="en-US" dirty="0" smtClean="0"/>
                  <a:t>Surface Area of Revolution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1+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𝑑𝑦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𝑑𝑥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1+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𝑑𝑦</m:t>
                    </m:r>
                  </m:oMath>
                </a14:m>
                <a:endParaRPr lang="en-US" dirty="0"/>
              </a:p>
              <a:p>
                <a:pPr marL="38404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685801"/>
                <a:ext cx="7467600" cy="365759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7.3 Surface Area of Revolution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80" y="685800"/>
            <a:ext cx="3197066" cy="175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124196"/>
            <a:ext cx="2897029" cy="16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1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685801"/>
                <a:ext cx="7467600" cy="3657599"/>
              </a:xfrm>
            </p:spPr>
            <p:txBody>
              <a:bodyPr/>
              <a:lstStyle/>
              <a:p>
                <a:r>
                  <a:rPr lang="en-US" dirty="0" smtClean="0"/>
                  <a:t>Example: Find the surface area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over [0, 1] around the x-axis.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Example: Find the surface area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en-US" dirty="0" smtClean="0"/>
                  <a:t> over [0, 2] around the y-axis.</a:t>
                </a:r>
              </a:p>
              <a:p>
                <a:endParaRPr lang="en-US" dirty="0"/>
              </a:p>
              <a:p>
                <a:r>
                  <a:rPr lang="en-US" dirty="0" smtClean="0"/>
                  <a:t>Assignment: pg. 416 (1-37) &amp; pg. 409 (55-62)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685801"/>
                <a:ext cx="7467600" cy="3657599"/>
              </a:xfrm>
              <a:blipFill rotWithShape="1">
                <a:blip r:embed="rId2"/>
                <a:stretch>
                  <a:fillRect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7.3 Surface Area of Revolution</a:t>
            </a:r>
          </a:p>
        </p:txBody>
      </p:sp>
    </p:spTree>
    <p:extLst>
      <p:ext uri="{BB962C8B-B14F-4D97-AF65-F5344CB8AC3E}">
        <p14:creationId xmlns:p14="http://schemas.microsoft.com/office/powerpoint/2010/main" val="20371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7848600" cy="3657599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The Fundamental Theorem of Calculus (review from 5.4)</a:t>
                </a:r>
              </a:p>
              <a:p>
                <a:pPr marL="38404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lvl="1"/>
                <a:r>
                  <a:rPr lang="en-US" sz="2200" dirty="0" smtClean="0"/>
                  <a:t>Since these are equal,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is the </a:t>
                </a:r>
                <a:r>
                  <a:rPr lang="en-US" sz="2200" u="sng" dirty="0" smtClean="0"/>
                  <a:t>net</a:t>
                </a:r>
                <a:r>
                  <a:rPr lang="en-US" sz="2200" dirty="0" smtClean="0"/>
                  <a:t> </a:t>
                </a:r>
                <a:r>
                  <a:rPr lang="en-US" sz="2200" u="sng" dirty="0" smtClean="0"/>
                  <a:t>change</a:t>
                </a:r>
                <a:r>
                  <a:rPr lang="en-US" sz="2200" dirty="0" smtClean="0"/>
                  <a:t> in F over [a, b] just as </a:t>
                </a:r>
                <a:r>
                  <a:rPr lang="en-US" sz="2200" dirty="0"/>
                  <a:t>F(b) – F(a) </a:t>
                </a:r>
                <a:r>
                  <a:rPr lang="en-US" sz="2200" dirty="0" smtClean="0"/>
                  <a:t>is the net change in F over [a, b].</a:t>
                </a:r>
              </a:p>
              <a:p>
                <a:pPr lvl="1"/>
                <a:endParaRPr lang="en-US" sz="2200" dirty="0" smtClean="0"/>
              </a:p>
              <a:p>
                <a:r>
                  <a:rPr lang="en-US" sz="2200" dirty="0" smtClean="0"/>
                  <a:t>CTM – Physics </a:t>
                </a:r>
                <a:r>
                  <a:rPr lang="en-US" sz="2200" dirty="0" err="1" smtClean="0"/>
                  <a:t>Extraveganza</a:t>
                </a:r>
                <a:r>
                  <a:rPr lang="en-US" sz="2200" dirty="0" smtClean="0"/>
                  <a:t>?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Distance Traveled vs. Displacement: The Meaning of Negative </a:t>
                </a:r>
                <a:r>
                  <a:rPr lang="en-US" sz="2200" dirty="0" smtClean="0"/>
                  <a:t>Area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7848600" cy="3657599"/>
              </a:xfrm>
              <a:blipFill rotWithShape="1">
                <a:blip r:embed="rId2"/>
                <a:stretch>
                  <a:fillRect t="-10667" b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7.1 Distance Traveled vs. Displacement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77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81000"/>
            <a:ext cx="7620000" cy="52578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dirty="0" smtClean="0"/>
              <a:t>In a completely fictitious future world, Eugene has a vehicle that can fly, change directions instantaneously, instantly teleport objects, and other impossible and exciting things.  He heads from Monroe to Chicago to attend a baseball game.  However, the minute he hovers over </a:t>
            </a:r>
            <a:r>
              <a:rPr lang="en-US" sz="2400" dirty="0" err="1" smtClean="0"/>
              <a:t>Comiskey</a:t>
            </a:r>
            <a:r>
              <a:rPr lang="en-US" sz="2400" dirty="0" smtClean="0"/>
              <a:t> Park he realizes he left his mitt at home.  Never watching a game without his mitt, he instantly reverses course until he hovers over his house.  In an instant, he teleports his mitt into his craft </a:t>
            </a:r>
            <a:r>
              <a:rPr lang="en-US" sz="2400" smtClean="0"/>
              <a:t>and reverses </a:t>
            </a:r>
            <a:r>
              <a:rPr lang="en-US" sz="2400" dirty="0" smtClean="0"/>
              <a:t>course again back to </a:t>
            </a:r>
            <a:r>
              <a:rPr lang="en-US" sz="2400" dirty="0" err="1" smtClean="0"/>
              <a:t>Comiskey</a:t>
            </a:r>
            <a:r>
              <a:rPr lang="en-US" sz="2400" dirty="0" smtClean="0"/>
              <a:t> Park.  The graph of his velocity (and the resulting areas “under the curve”) during this trip looks like: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900" y="5410200"/>
            <a:ext cx="7543800" cy="914400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7.1 Distance Traveled vs. Displacement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7.1 Distance Traveled vs. Displacement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5722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7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685801"/>
                <a:ext cx="7620000" cy="46481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In this problem, what does displacement mean?  What would Eugene’s displacement be on the trip?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30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  <m:r>
                          <a:rPr lang="en-US" sz="2800" i="1">
                            <a:latin typeface="Cambria Math"/>
                          </a:rPr>
                          <m:t>=300</m:t>
                        </m:r>
                      </m:e>
                    </m:nary>
                  </m:oMath>
                </a14:m>
                <a:r>
                  <a:rPr lang="en-US" sz="2800" dirty="0"/>
                  <a:t> miles</a:t>
                </a:r>
              </a:p>
              <a:p>
                <a:r>
                  <a:rPr lang="en-US" sz="2800" dirty="0"/>
                  <a:t>In this problem, what does distance traveled mean?  What would Eugene’s </a:t>
                </a:r>
                <a:r>
                  <a:rPr lang="en-US" sz="2800" smtClean="0"/>
                  <a:t>distance traveled </a:t>
                </a:r>
                <a:r>
                  <a:rPr lang="en-US" sz="2800" dirty="0"/>
                  <a:t>be on the trip?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  <m:r>
                          <a:rPr lang="en-US" sz="2800" i="1">
                            <a:latin typeface="Cambria Math"/>
                          </a:rPr>
                          <m:t>+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20</m:t>
                                </m:r>
                              </m:sup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𝑣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/>
                                  </a:rPr>
                                  <m:t>𝑑𝑡</m:t>
                                </m:r>
                              </m:e>
                            </m:nary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</a:rPr>
                      <m:t>+ 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30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  <m:r>
                          <a:rPr lang="en-US" sz="2800" i="1">
                            <a:latin typeface="Cambria Math"/>
                          </a:rPr>
                          <m:t>=900</m:t>
                        </m:r>
                      </m:e>
                    </m:nary>
                  </m:oMath>
                </a14:m>
                <a:r>
                  <a:rPr lang="en-US" sz="2800" dirty="0"/>
                  <a:t> miles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685801"/>
                <a:ext cx="7620000" cy="4648199"/>
              </a:xfrm>
              <a:blipFill rotWithShape="0">
                <a:blip r:embed="rId2"/>
                <a:stretch>
                  <a:fillRect l="-160" t="-3018" r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7.1 Distance Traveled vs. Displacement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685801"/>
                <a:ext cx="7620000" cy="457199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Example: Suppose a particle moves such that its velocity is given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 ≥0</m:t>
                    </m:r>
                  </m:oMath>
                </a14:m>
                <a:r>
                  <a:rPr lang="en-US" sz="2800" dirty="0" smtClean="0"/>
                  <a:t>.  Find the object’s distance traveled and displacement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≤2</m:t>
                    </m:r>
                  </m:oMath>
                </a14:m>
                <a:r>
                  <a:rPr lang="en-US" sz="2800" dirty="0" smtClean="0"/>
                  <a:t>.  Where is the particle at t = 2 if s(0) = 7?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Assignment: pg. 386 (1-24, 31-36)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685801"/>
                <a:ext cx="7620000" cy="4571999"/>
              </a:xfrm>
              <a:blipFill rotWithShape="1">
                <a:blip r:embed="rId2"/>
                <a:stretch>
                  <a:fillRect l="-160" r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7.1 Distance Traveled vs. Displacement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685801"/>
                <a:ext cx="7696200" cy="4495799"/>
              </a:xfrm>
            </p:spPr>
            <p:txBody>
              <a:bodyPr/>
              <a:lstStyle/>
              <a:p>
                <a:r>
                  <a:rPr lang="en-US" dirty="0" smtClean="0"/>
                  <a:t>Area between curves - To find the area between f(x) and g(x) (assuming f(x) &gt; g(x) for all x in [</a:t>
                </a:r>
                <a:r>
                  <a:rPr lang="en-US" dirty="0" err="1" smtClean="0"/>
                  <a:t>a,b</a:t>
                </a:r>
                <a:r>
                  <a:rPr lang="en-US" dirty="0" smtClean="0"/>
                  <a:t>]):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Hint: Graph first!  (sometimes a &amp; b are implied)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Example: Sketch and find the area between: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−2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3 −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en-US" dirty="0" smtClean="0"/>
                  <a:t>, x-axis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Assignment: pg. 395 (1-55)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685801"/>
                <a:ext cx="7696200" cy="4495799"/>
              </a:xfrm>
              <a:blipFill rotWithShape="1">
                <a:blip r:embed="rId2"/>
                <a:stretch>
                  <a:fillRect r="-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7.2 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283</TotalTime>
  <Words>765</Words>
  <Application>Microsoft Office PowerPoint</Application>
  <PresentationFormat>On-screen Show (4:3)</PresentationFormat>
  <Paragraphs>141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Cambria Math</vt:lpstr>
      <vt:lpstr>Palatino Linotype</vt:lpstr>
      <vt:lpstr>Wingdings</vt:lpstr>
      <vt:lpstr>Elemental</vt:lpstr>
      <vt:lpstr>Applications of the Integral</vt:lpstr>
      <vt:lpstr>Distance Traveled vs. Displacement</vt:lpstr>
      <vt:lpstr>7.1 Distance Traveled vs. Displacement</vt:lpstr>
      <vt:lpstr>7.1 Distance Traveled vs. Displacement</vt:lpstr>
      <vt:lpstr>7.1 Distance Traveled vs. Displacement</vt:lpstr>
      <vt:lpstr>7.1 Distance Traveled vs. Displacement</vt:lpstr>
      <vt:lpstr>7.1 Distance Traveled vs. Displacement</vt:lpstr>
      <vt:lpstr>Area Between Curves</vt:lpstr>
      <vt:lpstr>7.2 Area Between Curves</vt:lpstr>
      <vt:lpstr>Volume</vt:lpstr>
      <vt:lpstr>7.3 Known Cross-Sections</vt:lpstr>
      <vt:lpstr>7.3 Disc/Washer</vt:lpstr>
      <vt:lpstr>7.3 Disc/Washer</vt:lpstr>
      <vt:lpstr>7.3 Shell Method</vt:lpstr>
      <vt:lpstr>7.3 Shell Method</vt:lpstr>
      <vt:lpstr>7.3 Choosing a Method</vt:lpstr>
      <vt:lpstr>7.3 Project</vt:lpstr>
      <vt:lpstr>7.3 Project</vt:lpstr>
      <vt:lpstr>Arc Length and Surface Area (BC only)</vt:lpstr>
      <vt:lpstr>7.4 Arc Length</vt:lpstr>
      <vt:lpstr>7.4 Arc Length</vt:lpstr>
      <vt:lpstr>7.4 Arc Length</vt:lpstr>
      <vt:lpstr>7.3 Surface Area of Revolution</vt:lpstr>
      <vt:lpstr>7.3 Surface Area of Revolution</vt:lpstr>
    </vt:vector>
  </TitlesOfParts>
  <Company>Monroe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the Integral</dc:title>
  <dc:creator>Monroe Public Schools</dc:creator>
  <cp:lastModifiedBy>Eric Rausch</cp:lastModifiedBy>
  <cp:revision>25</cp:revision>
  <cp:lastPrinted>2014-01-23T19:58:31Z</cp:lastPrinted>
  <dcterms:created xsi:type="dcterms:W3CDTF">2014-01-16T19:55:05Z</dcterms:created>
  <dcterms:modified xsi:type="dcterms:W3CDTF">2015-01-22T20:50:41Z</dcterms:modified>
</cp:coreProperties>
</file>