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80" r:id="rId5"/>
    <p:sldId id="259" r:id="rId6"/>
    <p:sldId id="260" r:id="rId7"/>
    <p:sldId id="261" r:id="rId8"/>
    <p:sldId id="262" r:id="rId9"/>
    <p:sldId id="263" r:id="rId10"/>
    <p:sldId id="264" r:id="rId11"/>
    <p:sldId id="265" r:id="rId12"/>
    <p:sldId id="266" r:id="rId13"/>
    <p:sldId id="267" r:id="rId14"/>
    <p:sldId id="268" r:id="rId15"/>
    <p:sldId id="269" r:id="rId16"/>
    <p:sldId id="270" r:id="rId17"/>
    <p:sldId id="285" r:id="rId18"/>
    <p:sldId id="271" r:id="rId19"/>
    <p:sldId id="272" r:id="rId20"/>
    <p:sldId id="284" r:id="rId21"/>
    <p:sldId id="273" r:id="rId22"/>
    <p:sldId id="283" r:id="rId23"/>
    <p:sldId id="274" r:id="rId24"/>
    <p:sldId id="275" r:id="rId25"/>
    <p:sldId id="276" r:id="rId26"/>
    <p:sldId id="277" r:id="rId27"/>
    <p:sldId id="278" r:id="rId28"/>
    <p:sldId id="279"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C98D4496-B453-4A40-A6F0-A196C4B75A20}" type="datetimeFigureOut">
              <a:rPr lang="en-US" smtClean="0"/>
              <a:t>10/3/2014</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72FEEE2B-9A22-4EBA-A137-9A962DED3B0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98D4496-B453-4A40-A6F0-A196C4B75A20}" type="datetimeFigureOut">
              <a:rPr lang="en-US" smtClean="0"/>
              <a:t>10/3/2014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FEEE2B-9A22-4EBA-A137-9A962DED3B0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C98D4496-B453-4A40-A6F0-A196C4B75A20}" type="datetimeFigureOut">
              <a:rPr lang="en-US" smtClean="0"/>
              <a:t>10/3/2014</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72FEEE2B-9A22-4EBA-A137-9A962DED3B0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98D4496-B453-4A40-A6F0-A196C4B75A20}" type="datetimeFigureOut">
              <a:rPr lang="en-US" smtClean="0"/>
              <a:t>10/3/2014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72FEEE2B-9A22-4EBA-A137-9A962DED3B02}"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C98D4496-B453-4A40-A6F0-A196C4B75A20}" type="datetimeFigureOut">
              <a:rPr lang="en-US" smtClean="0"/>
              <a:t>10/3/2014</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72FEEE2B-9A22-4EBA-A137-9A962DED3B02}"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C98D4496-B453-4A40-A6F0-A196C4B75A20}" type="datetimeFigureOut">
              <a:rPr lang="en-US" smtClean="0"/>
              <a:t>10/3/2014</a:t>
            </a:fld>
            <a:endParaRPr lang="en-US"/>
          </a:p>
        </p:txBody>
      </p:sp>
      <p:sp>
        <p:nvSpPr>
          <p:cNvPr id="10" name="Slide Number Placeholder 9"/>
          <p:cNvSpPr>
            <a:spLocks noGrp="1"/>
          </p:cNvSpPr>
          <p:nvPr>
            <p:ph type="sldNum" sz="quarter" idx="16"/>
          </p:nvPr>
        </p:nvSpPr>
        <p:spPr/>
        <p:txBody>
          <a:bodyPr rtlCol="0"/>
          <a:lstStyle/>
          <a:p>
            <a:fld id="{72FEEE2B-9A22-4EBA-A137-9A962DED3B02}"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C98D4496-B453-4A40-A6F0-A196C4B75A20}" type="datetimeFigureOut">
              <a:rPr lang="en-US" smtClean="0"/>
              <a:t>10/3/2014</a:t>
            </a:fld>
            <a:endParaRPr lang="en-US"/>
          </a:p>
        </p:txBody>
      </p:sp>
      <p:sp>
        <p:nvSpPr>
          <p:cNvPr id="12" name="Slide Number Placeholder 11"/>
          <p:cNvSpPr>
            <a:spLocks noGrp="1"/>
          </p:cNvSpPr>
          <p:nvPr>
            <p:ph type="sldNum" sz="quarter" idx="16"/>
          </p:nvPr>
        </p:nvSpPr>
        <p:spPr/>
        <p:txBody>
          <a:bodyPr rtlCol="0"/>
          <a:lstStyle/>
          <a:p>
            <a:fld id="{72FEEE2B-9A22-4EBA-A137-9A962DED3B02}"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98D4496-B453-4A40-A6F0-A196C4B75A20}" type="datetimeFigureOut">
              <a:rPr lang="en-US" smtClean="0"/>
              <a:t>10/3/2014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72FEEE2B-9A22-4EBA-A137-9A962DED3B0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8D4496-B453-4A40-A6F0-A196C4B75A20}" type="datetimeFigureOut">
              <a:rPr lang="en-US" smtClean="0"/>
              <a:t>10/3/2014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72FEEE2B-9A22-4EBA-A137-9A962DED3B0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98D4496-B453-4A40-A6F0-A196C4B75A20}" type="datetimeFigureOut">
              <a:rPr lang="en-US" smtClean="0"/>
              <a:t>10/3/2014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72FEEE2B-9A22-4EBA-A137-9A962DED3B02}"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C98D4496-B453-4A40-A6F0-A196C4B75A20}" type="datetimeFigureOut">
              <a:rPr lang="en-US" smtClean="0"/>
              <a:t>10/3/2014</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72FEEE2B-9A22-4EBA-A137-9A962DED3B02}"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C98D4496-B453-4A40-A6F0-A196C4B75A20}" type="datetimeFigureOut">
              <a:rPr lang="en-US" smtClean="0"/>
              <a:t>10/3/2014</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72FEEE2B-9A22-4EBA-A137-9A962DED3B0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15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 Id="rId5" Type="http://schemas.openxmlformats.org/officeDocument/2006/relationships/image" Target="../media/image6.emf"/><Relationship Id="rId4" Type="http://schemas.openxmlformats.org/officeDocument/2006/relationships/image" Target="../media/image5.emf"/></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Limits</a:t>
            </a:r>
            <a:br>
              <a:rPr lang="en-US" dirty="0" smtClean="0"/>
            </a:br>
            <a:r>
              <a:rPr lang="en-US" dirty="0" smtClean="0"/>
              <a:t>(no calculator test)</a:t>
            </a:r>
            <a:endParaRPr lang="en-US" dirty="0"/>
          </a:p>
        </p:txBody>
      </p:sp>
      <p:sp>
        <p:nvSpPr>
          <p:cNvPr id="3" name="Subtitle 2"/>
          <p:cNvSpPr>
            <a:spLocks noGrp="1"/>
          </p:cNvSpPr>
          <p:nvPr>
            <p:ph type="subTitle" idx="1"/>
          </p:nvPr>
        </p:nvSpPr>
        <p:spPr/>
        <p:txBody>
          <a:bodyPr/>
          <a:lstStyle/>
          <a:p>
            <a:r>
              <a:rPr lang="en-US" dirty="0" smtClean="0"/>
              <a:t>Chapter 2</a:t>
            </a:r>
            <a:endParaRPr lang="en-US" dirty="0"/>
          </a:p>
        </p:txBody>
      </p:sp>
    </p:spTree>
    <p:extLst>
      <p:ext uri="{BB962C8B-B14F-4D97-AF65-F5344CB8AC3E}">
        <p14:creationId xmlns:p14="http://schemas.microsoft.com/office/powerpoint/2010/main" val="18026909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2.2</a:t>
            </a:r>
            <a:endParaRPr lang="en-US" dirty="0"/>
          </a:p>
        </p:txBody>
      </p:sp>
      <p:sp>
        <p:nvSpPr>
          <p:cNvPr id="3" name="Title 2"/>
          <p:cNvSpPr>
            <a:spLocks noGrp="1"/>
          </p:cNvSpPr>
          <p:nvPr>
            <p:ph type="title"/>
          </p:nvPr>
        </p:nvSpPr>
        <p:spPr/>
        <p:txBody>
          <a:bodyPr/>
          <a:lstStyle/>
          <a:p>
            <a:r>
              <a:rPr lang="en-US" dirty="0" smtClean="0"/>
              <a:t>Limits – To Infinity and Beyond!</a:t>
            </a:r>
            <a:endParaRPr lang="en-US" dirty="0"/>
          </a:p>
        </p:txBody>
      </p:sp>
    </p:spTree>
    <p:extLst>
      <p:ext uri="{BB962C8B-B14F-4D97-AF65-F5344CB8AC3E}">
        <p14:creationId xmlns:p14="http://schemas.microsoft.com/office/powerpoint/2010/main" val="6974990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2.2 Limits Involving Infinity</a:t>
            </a:r>
            <a:endParaRPr lang="en-US" dirty="0"/>
          </a:p>
        </p:txBody>
      </p:sp>
      <p:sp>
        <p:nvSpPr>
          <p:cNvPr id="3" name="Content Placeholder 2"/>
          <p:cNvSpPr>
            <a:spLocks noGrp="1"/>
          </p:cNvSpPr>
          <p:nvPr>
            <p:ph sz="quarter" idx="1"/>
          </p:nvPr>
        </p:nvSpPr>
        <p:spPr/>
        <p:txBody>
          <a:bodyPr/>
          <a:lstStyle/>
          <a:p>
            <a:r>
              <a:rPr lang="en-US" dirty="0" smtClean="0"/>
              <a:t>Infinity – a concept representing a theoretical number so large you can multiply it times 0 and get something other than 0, so large if you add a trillion to it its value does not change, and so large adding itself to its square does not even change its value (it would be really, really big if it really existed)</a:t>
            </a:r>
          </a:p>
          <a:p>
            <a:pPr marL="0" indent="0">
              <a:buNone/>
            </a:pPr>
            <a:endParaRPr lang="en-US" dirty="0" smtClean="0"/>
          </a:p>
          <a:p>
            <a:r>
              <a:rPr lang="en-US" dirty="0" smtClean="0"/>
              <a:t>CTM – 5 Sizes of Numbers?</a:t>
            </a:r>
            <a:endParaRPr lang="en-US" dirty="0"/>
          </a:p>
        </p:txBody>
      </p:sp>
    </p:spTree>
    <p:extLst>
      <p:ext uri="{BB962C8B-B14F-4D97-AF65-F5344CB8AC3E}">
        <p14:creationId xmlns:p14="http://schemas.microsoft.com/office/powerpoint/2010/main" val="2507106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2.2 Limits Involving Infinity</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p:txBody>
              <a:bodyPr/>
              <a:lstStyle/>
              <a:p>
                <a:pPr marL="0" indent="0">
                  <a:buNone/>
                </a:pPr>
                <a:r>
                  <a:rPr lang="en-US" dirty="0" smtClean="0"/>
                  <a:t>Examples:</a:t>
                </a:r>
              </a:p>
              <a:p>
                <a:pPr lvl="1"/>
                <a14:m>
                  <m:oMath xmlns:m="http://schemas.openxmlformats.org/officeDocument/2006/math">
                    <m:func>
                      <m:funcPr>
                        <m:ctrlPr>
                          <a:rPr lang="en-US" i="1">
                            <a:latin typeface="Cambria Math" panose="02040503050406030204" pitchFamily="18" charset="0"/>
                          </a:rPr>
                        </m:ctrlPr>
                      </m:funcPr>
                      <m:fName>
                        <m:limLow>
                          <m:limLowPr>
                            <m:ctrlPr>
                              <a:rPr lang="en-US" i="1">
                                <a:latin typeface="Cambria Math" panose="02040503050406030204" pitchFamily="18" charset="0"/>
                              </a:rPr>
                            </m:ctrlPr>
                          </m:limLowPr>
                          <m:e>
                            <m:r>
                              <m:rPr>
                                <m:sty m:val="p"/>
                              </m:rPr>
                              <a:rPr lang="en-US">
                                <a:latin typeface="Cambria Math"/>
                              </a:rPr>
                              <m:t>lim</m:t>
                            </m:r>
                          </m:e>
                          <m:lim>
                            <m:r>
                              <a:rPr lang="en-US" i="1">
                                <a:latin typeface="Cambria Math"/>
                              </a:rPr>
                              <m:t>𝑥</m:t>
                            </m:r>
                            <m:r>
                              <a:rPr lang="en-US" i="1">
                                <a:latin typeface="Cambria Math"/>
                              </a:rPr>
                              <m:t> → </m:t>
                            </m:r>
                            <m:sSup>
                              <m:sSupPr>
                                <m:ctrlPr>
                                  <a:rPr lang="en-US" i="1">
                                    <a:latin typeface="Cambria Math" panose="02040503050406030204" pitchFamily="18" charset="0"/>
                                    <a:ea typeface="Cambria Math"/>
                                  </a:rPr>
                                </m:ctrlPr>
                              </m:sSupPr>
                              <m:e>
                                <m:r>
                                  <a:rPr lang="en-US" i="1">
                                    <a:latin typeface="Cambria Math"/>
                                    <a:ea typeface="Cambria Math"/>
                                  </a:rPr>
                                  <m:t>0</m:t>
                                </m:r>
                              </m:e>
                              <m:sup>
                                <m:r>
                                  <a:rPr lang="en-US" i="1">
                                    <a:latin typeface="Cambria Math"/>
                                    <a:ea typeface="Cambria Math"/>
                                  </a:rPr>
                                  <m:t>+</m:t>
                                </m:r>
                              </m:sup>
                            </m:sSup>
                          </m:lim>
                        </m:limLow>
                      </m:fName>
                      <m:e>
                        <m:f>
                          <m:fPr>
                            <m:ctrlPr>
                              <a:rPr lang="en-US" i="1">
                                <a:latin typeface="Cambria Math" panose="02040503050406030204" pitchFamily="18" charset="0"/>
                              </a:rPr>
                            </m:ctrlPr>
                          </m:fPr>
                          <m:num>
                            <m:r>
                              <a:rPr lang="en-US" i="1">
                                <a:latin typeface="Cambria Math"/>
                              </a:rPr>
                              <m:t>1</m:t>
                            </m:r>
                          </m:num>
                          <m:den>
                            <m:r>
                              <a:rPr lang="en-US" i="1">
                                <a:latin typeface="Cambria Math"/>
                              </a:rPr>
                              <m:t>𝑥</m:t>
                            </m:r>
                          </m:den>
                        </m:f>
                      </m:e>
                    </m:func>
                  </m:oMath>
                </a14:m>
                <a:endParaRPr lang="en-US" dirty="0" smtClean="0"/>
              </a:p>
              <a:p>
                <a:pPr lvl="1"/>
                <a14:m>
                  <m:oMath xmlns:m="http://schemas.openxmlformats.org/officeDocument/2006/math">
                    <m:func>
                      <m:funcPr>
                        <m:ctrlPr>
                          <a:rPr lang="en-US" i="1">
                            <a:latin typeface="Cambria Math" panose="02040503050406030204" pitchFamily="18" charset="0"/>
                          </a:rPr>
                        </m:ctrlPr>
                      </m:funcPr>
                      <m:fName>
                        <m:limLow>
                          <m:limLowPr>
                            <m:ctrlPr>
                              <a:rPr lang="en-US" i="1">
                                <a:latin typeface="Cambria Math" panose="02040503050406030204" pitchFamily="18" charset="0"/>
                              </a:rPr>
                            </m:ctrlPr>
                          </m:limLowPr>
                          <m:e>
                            <m:r>
                              <m:rPr>
                                <m:sty m:val="p"/>
                              </m:rPr>
                              <a:rPr lang="en-US">
                                <a:latin typeface="Cambria Math"/>
                              </a:rPr>
                              <m:t>lim</m:t>
                            </m:r>
                          </m:e>
                          <m:lim>
                            <m:r>
                              <a:rPr lang="en-US" i="1">
                                <a:latin typeface="Cambria Math"/>
                              </a:rPr>
                              <m:t>𝑥</m:t>
                            </m:r>
                            <m:r>
                              <a:rPr lang="en-US" i="1">
                                <a:latin typeface="Cambria Math"/>
                              </a:rPr>
                              <m:t> → </m:t>
                            </m:r>
                            <m:sSup>
                              <m:sSupPr>
                                <m:ctrlPr>
                                  <a:rPr lang="en-US" i="1">
                                    <a:latin typeface="Cambria Math" panose="02040503050406030204" pitchFamily="18" charset="0"/>
                                    <a:ea typeface="Cambria Math"/>
                                  </a:rPr>
                                </m:ctrlPr>
                              </m:sSupPr>
                              <m:e>
                                <m:r>
                                  <a:rPr lang="en-US" i="1">
                                    <a:latin typeface="Cambria Math"/>
                                    <a:ea typeface="Cambria Math"/>
                                  </a:rPr>
                                  <m:t>0</m:t>
                                </m:r>
                              </m:e>
                              <m:sup>
                                <m:r>
                                  <a:rPr lang="en-US" b="0" i="1" smtClean="0">
                                    <a:latin typeface="Cambria Math"/>
                                    <a:ea typeface="Cambria Math"/>
                                  </a:rPr>
                                  <m:t>−</m:t>
                                </m:r>
                              </m:sup>
                            </m:sSup>
                          </m:lim>
                        </m:limLow>
                      </m:fName>
                      <m:e>
                        <m:f>
                          <m:fPr>
                            <m:ctrlPr>
                              <a:rPr lang="en-US" i="1">
                                <a:latin typeface="Cambria Math" panose="02040503050406030204" pitchFamily="18" charset="0"/>
                              </a:rPr>
                            </m:ctrlPr>
                          </m:fPr>
                          <m:num>
                            <m:r>
                              <a:rPr lang="en-US" i="1">
                                <a:latin typeface="Cambria Math"/>
                              </a:rPr>
                              <m:t>1</m:t>
                            </m:r>
                          </m:num>
                          <m:den>
                            <m:r>
                              <a:rPr lang="en-US" i="1">
                                <a:latin typeface="Cambria Math"/>
                              </a:rPr>
                              <m:t>𝑥</m:t>
                            </m:r>
                          </m:den>
                        </m:f>
                      </m:e>
                    </m:func>
                  </m:oMath>
                </a14:m>
                <a:endParaRPr lang="en-US" dirty="0" smtClean="0"/>
              </a:p>
              <a:p>
                <a:pPr lvl="1"/>
                <a14:m>
                  <m:oMath xmlns:m="http://schemas.openxmlformats.org/officeDocument/2006/math">
                    <m:func>
                      <m:funcPr>
                        <m:ctrlPr>
                          <a:rPr lang="en-US" i="1">
                            <a:latin typeface="Cambria Math" panose="02040503050406030204" pitchFamily="18" charset="0"/>
                          </a:rPr>
                        </m:ctrlPr>
                      </m:funcPr>
                      <m:fName>
                        <m:limLow>
                          <m:limLowPr>
                            <m:ctrlPr>
                              <a:rPr lang="en-US" i="1">
                                <a:latin typeface="Cambria Math" panose="02040503050406030204" pitchFamily="18" charset="0"/>
                              </a:rPr>
                            </m:ctrlPr>
                          </m:limLowPr>
                          <m:e>
                            <m:r>
                              <m:rPr>
                                <m:sty m:val="p"/>
                              </m:rPr>
                              <a:rPr lang="en-US">
                                <a:latin typeface="Cambria Math"/>
                              </a:rPr>
                              <m:t>lim</m:t>
                            </m:r>
                          </m:e>
                          <m:lim>
                            <m:r>
                              <a:rPr lang="en-US" i="1">
                                <a:latin typeface="Cambria Math"/>
                              </a:rPr>
                              <m:t>𝑥</m:t>
                            </m:r>
                            <m:r>
                              <a:rPr lang="en-US" i="1">
                                <a:latin typeface="Cambria Math"/>
                              </a:rPr>
                              <m:t> → </m:t>
                            </m:r>
                            <m:sSup>
                              <m:sSupPr>
                                <m:ctrlPr>
                                  <a:rPr lang="en-US" i="1">
                                    <a:latin typeface="Cambria Math" panose="02040503050406030204" pitchFamily="18" charset="0"/>
                                    <a:ea typeface="Cambria Math"/>
                                  </a:rPr>
                                </m:ctrlPr>
                              </m:sSupPr>
                              <m:e>
                                <m:r>
                                  <a:rPr lang="en-US" b="0" i="1" smtClean="0">
                                    <a:latin typeface="Cambria Math"/>
                                    <a:ea typeface="Cambria Math"/>
                                  </a:rPr>
                                  <m:t>1</m:t>
                                </m:r>
                              </m:e>
                              <m:sup>
                                <m:r>
                                  <a:rPr lang="en-US" b="0" i="1" smtClean="0">
                                    <a:latin typeface="Cambria Math"/>
                                    <a:ea typeface="Cambria Math"/>
                                  </a:rPr>
                                  <m:t>−</m:t>
                                </m:r>
                              </m:sup>
                            </m:sSup>
                          </m:lim>
                        </m:limLow>
                      </m:fName>
                      <m:e>
                        <m:f>
                          <m:fPr>
                            <m:ctrlPr>
                              <a:rPr lang="en-US" i="1">
                                <a:latin typeface="Cambria Math" panose="02040503050406030204" pitchFamily="18" charset="0"/>
                              </a:rPr>
                            </m:ctrlPr>
                          </m:fPr>
                          <m:num>
                            <m:r>
                              <a:rPr lang="en-US" i="1">
                                <a:latin typeface="Cambria Math"/>
                              </a:rPr>
                              <m:t>1</m:t>
                            </m:r>
                          </m:num>
                          <m:den>
                            <m:r>
                              <a:rPr lang="en-US" i="1">
                                <a:latin typeface="Cambria Math"/>
                              </a:rPr>
                              <m:t>𝑥</m:t>
                            </m:r>
                            <m:r>
                              <a:rPr lang="en-US" b="0" i="1" smtClean="0">
                                <a:latin typeface="Cambria Math"/>
                              </a:rPr>
                              <m:t> −1</m:t>
                            </m:r>
                          </m:den>
                        </m:f>
                      </m:e>
                    </m:func>
                  </m:oMath>
                </a14:m>
                <a:endParaRPr lang="en-US" dirty="0" smtClean="0"/>
              </a:p>
              <a:p>
                <a:pPr lvl="1"/>
                <a14:m>
                  <m:oMath xmlns:m="http://schemas.openxmlformats.org/officeDocument/2006/math">
                    <m:func>
                      <m:funcPr>
                        <m:ctrlPr>
                          <a:rPr lang="en-US" i="1">
                            <a:latin typeface="Cambria Math" panose="02040503050406030204" pitchFamily="18" charset="0"/>
                          </a:rPr>
                        </m:ctrlPr>
                      </m:funcPr>
                      <m:fName>
                        <m:limLow>
                          <m:limLowPr>
                            <m:ctrlPr>
                              <a:rPr lang="en-US" i="1">
                                <a:latin typeface="Cambria Math" panose="02040503050406030204" pitchFamily="18" charset="0"/>
                              </a:rPr>
                            </m:ctrlPr>
                          </m:limLowPr>
                          <m:e>
                            <m:r>
                              <m:rPr>
                                <m:sty m:val="p"/>
                              </m:rPr>
                              <a:rPr lang="en-US">
                                <a:latin typeface="Cambria Math"/>
                              </a:rPr>
                              <m:t>lim</m:t>
                            </m:r>
                          </m:e>
                          <m:lim>
                            <m:r>
                              <a:rPr lang="en-US" i="1">
                                <a:latin typeface="Cambria Math"/>
                              </a:rPr>
                              <m:t>𝑥</m:t>
                            </m:r>
                            <m:r>
                              <a:rPr lang="en-US" i="1">
                                <a:latin typeface="Cambria Math"/>
                              </a:rPr>
                              <m:t> → </m:t>
                            </m:r>
                            <m:sSup>
                              <m:sSupPr>
                                <m:ctrlPr>
                                  <a:rPr lang="en-US" i="1">
                                    <a:latin typeface="Cambria Math" panose="02040503050406030204" pitchFamily="18" charset="0"/>
                                    <a:ea typeface="Cambria Math"/>
                                  </a:rPr>
                                </m:ctrlPr>
                              </m:sSupPr>
                              <m:e>
                                <m:r>
                                  <a:rPr lang="en-US" b="0" i="1" smtClean="0">
                                    <a:latin typeface="Cambria Math"/>
                                    <a:ea typeface="Cambria Math"/>
                                  </a:rPr>
                                  <m:t>1</m:t>
                                </m:r>
                              </m:e>
                              <m:sup>
                                <m:r>
                                  <a:rPr lang="en-US" i="1">
                                    <a:latin typeface="Cambria Math"/>
                                    <a:ea typeface="Cambria Math"/>
                                  </a:rPr>
                                  <m:t>+</m:t>
                                </m:r>
                              </m:sup>
                            </m:sSup>
                          </m:lim>
                        </m:limLow>
                      </m:fName>
                      <m:e>
                        <m:f>
                          <m:fPr>
                            <m:ctrlPr>
                              <a:rPr lang="en-US" i="1">
                                <a:latin typeface="Cambria Math" panose="02040503050406030204" pitchFamily="18" charset="0"/>
                              </a:rPr>
                            </m:ctrlPr>
                          </m:fPr>
                          <m:num>
                            <m:r>
                              <a:rPr lang="en-US" i="1">
                                <a:latin typeface="Cambria Math"/>
                              </a:rPr>
                              <m:t>1</m:t>
                            </m:r>
                          </m:num>
                          <m:den>
                            <m:r>
                              <a:rPr lang="en-US" i="1">
                                <a:latin typeface="Cambria Math"/>
                              </a:rPr>
                              <m:t>𝑥</m:t>
                            </m:r>
                            <m:r>
                              <a:rPr lang="en-US" b="0" i="1" smtClean="0">
                                <a:latin typeface="Cambria Math"/>
                              </a:rPr>
                              <m:t> −1</m:t>
                            </m:r>
                          </m:den>
                        </m:f>
                      </m:e>
                    </m:func>
                  </m:oMath>
                </a14:m>
                <a:endParaRPr lang="en-US" dirty="0" smtClean="0"/>
              </a:p>
              <a:p>
                <a:pPr lvl="1"/>
                <a:r>
                  <a:rPr lang="en-US" dirty="0" smtClean="0"/>
                  <a:t>(see graphs)</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blipFill rotWithShape="1">
                <a:blip r:embed="rId2"/>
                <a:stretch>
                  <a:fillRect l="-1645" t="-1357"/>
                </a:stretch>
              </a:blipFill>
            </p:spPr>
            <p:txBody>
              <a:bodyPr/>
              <a:lstStyle/>
              <a:p>
                <a:r>
                  <a:rPr lang="en-US">
                    <a:noFill/>
                  </a:rPr>
                  <a:t> </a:t>
                </a:r>
              </a:p>
            </p:txBody>
          </p:sp>
        </mc:Fallback>
      </mc:AlternateContent>
    </p:spTree>
    <p:extLst>
      <p:ext uri="{BB962C8B-B14F-4D97-AF65-F5344CB8AC3E}">
        <p14:creationId xmlns:p14="http://schemas.microsoft.com/office/powerpoint/2010/main" val="889838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circle(in)">
                                      <p:cBhvr>
                                        <p:cTn id="12" dur="2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ircle(in)">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circle(in)">
                                      <p:cBhvr>
                                        <p:cTn id="2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2.2 Limits Involving Infinity</a:t>
            </a:r>
            <a:endParaRPr lang="en-US" dirty="0"/>
          </a:p>
        </p:txBody>
      </p:sp>
      <p:sp>
        <p:nvSpPr>
          <p:cNvPr id="3" name="Content Placeholder 2"/>
          <p:cNvSpPr>
            <a:spLocks noGrp="1"/>
          </p:cNvSpPr>
          <p:nvPr>
            <p:ph sz="quarter" idx="1"/>
          </p:nvPr>
        </p:nvSpPr>
        <p:spPr/>
        <p:txBody>
          <a:bodyPr/>
          <a:lstStyle/>
          <a:p>
            <a:r>
              <a:rPr lang="en-US" dirty="0" smtClean="0"/>
              <a:t>End Behavior, Horizontal Asymptotes, and the Sandwich Theorem: You can tell a function’s end behavior by calculating its horizontal asymptotes.  This can be done by considering what happens to its graph as x approaches positive AND negative infinity (this find the right- and left-end behavior, respectively).  [As with other limits, problems involving the Sandwich Theorem can often be solved by graphing or reasoning algebraically.]</a:t>
            </a:r>
            <a:endParaRPr lang="en-US" dirty="0"/>
          </a:p>
        </p:txBody>
      </p:sp>
    </p:spTree>
    <p:extLst>
      <p:ext uri="{BB962C8B-B14F-4D97-AF65-F5344CB8AC3E}">
        <p14:creationId xmlns:p14="http://schemas.microsoft.com/office/powerpoint/2010/main" val="16762769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2.2 Limits Involving Infinity</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p:txBody>
              <a:bodyPr>
                <a:normAutofit fontScale="92500" lnSpcReduction="10000"/>
              </a:bodyPr>
              <a:lstStyle/>
              <a:p>
                <a:r>
                  <a:rPr lang="en-US" dirty="0" smtClean="0"/>
                  <a:t>Examples:</a:t>
                </a:r>
              </a:p>
              <a:p>
                <a:pPr lvl="1"/>
                <a14:m>
                  <m:oMath xmlns:m="http://schemas.openxmlformats.org/officeDocument/2006/math">
                    <m:func>
                      <m:funcPr>
                        <m:ctrlPr>
                          <a:rPr lang="en-US" i="1">
                            <a:latin typeface="Cambria Math" panose="02040503050406030204" pitchFamily="18" charset="0"/>
                          </a:rPr>
                        </m:ctrlPr>
                      </m:funcPr>
                      <m:fName>
                        <m:limLow>
                          <m:limLowPr>
                            <m:ctrlPr>
                              <a:rPr lang="en-US" i="1">
                                <a:latin typeface="Cambria Math" panose="02040503050406030204" pitchFamily="18" charset="0"/>
                              </a:rPr>
                            </m:ctrlPr>
                          </m:limLowPr>
                          <m:e>
                            <m:r>
                              <m:rPr>
                                <m:sty m:val="p"/>
                              </m:rPr>
                              <a:rPr lang="en-US">
                                <a:latin typeface="Cambria Math"/>
                              </a:rPr>
                              <m:t>lim</m:t>
                            </m:r>
                          </m:e>
                          <m:lim>
                            <m:r>
                              <a:rPr lang="en-US" i="1">
                                <a:latin typeface="Cambria Math"/>
                              </a:rPr>
                              <m:t>𝑥</m:t>
                            </m:r>
                            <m:r>
                              <a:rPr lang="en-US" i="1">
                                <a:latin typeface="Cambria Math"/>
                              </a:rPr>
                              <m:t> → ∞</m:t>
                            </m:r>
                          </m:lim>
                        </m:limLow>
                      </m:fName>
                      <m:e>
                        <m:f>
                          <m:fPr>
                            <m:ctrlPr>
                              <a:rPr lang="en-US" i="1">
                                <a:latin typeface="Cambria Math" panose="02040503050406030204" pitchFamily="18" charset="0"/>
                              </a:rPr>
                            </m:ctrlPr>
                          </m:fPr>
                          <m:num>
                            <m:func>
                              <m:funcPr>
                                <m:ctrlPr>
                                  <a:rPr lang="en-US" b="0" i="1" smtClean="0">
                                    <a:latin typeface="Cambria Math" panose="02040503050406030204" pitchFamily="18" charset="0"/>
                                  </a:rPr>
                                </m:ctrlPr>
                              </m:funcPr>
                              <m:fName>
                                <m:r>
                                  <m:rPr>
                                    <m:sty m:val="p"/>
                                  </m:rPr>
                                  <a:rPr lang="en-US" b="0" i="0" smtClean="0">
                                    <a:latin typeface="Cambria Math"/>
                                  </a:rPr>
                                  <m:t>sin</m:t>
                                </m:r>
                              </m:fName>
                              <m:e>
                                <m:r>
                                  <a:rPr lang="en-US" b="0" i="1" smtClean="0">
                                    <a:latin typeface="Cambria Math"/>
                                  </a:rPr>
                                  <m:t>𝑥</m:t>
                                </m:r>
                              </m:e>
                            </m:func>
                          </m:num>
                          <m:den>
                            <m:r>
                              <a:rPr lang="en-US" i="1">
                                <a:latin typeface="Cambria Math"/>
                              </a:rPr>
                              <m:t>𝑥</m:t>
                            </m:r>
                          </m:den>
                        </m:f>
                      </m:e>
                    </m:func>
                  </m:oMath>
                </a14:m>
                <a:endParaRPr lang="en-US" dirty="0" smtClean="0"/>
              </a:p>
              <a:p>
                <a:pPr lvl="1"/>
                <a14:m>
                  <m:oMath xmlns:m="http://schemas.openxmlformats.org/officeDocument/2006/math">
                    <m:func>
                      <m:funcPr>
                        <m:ctrlPr>
                          <a:rPr lang="en-US" i="1">
                            <a:latin typeface="Cambria Math" panose="02040503050406030204" pitchFamily="18" charset="0"/>
                          </a:rPr>
                        </m:ctrlPr>
                      </m:funcPr>
                      <m:fName>
                        <m:limLow>
                          <m:limLowPr>
                            <m:ctrlPr>
                              <a:rPr lang="en-US" i="1">
                                <a:latin typeface="Cambria Math" panose="02040503050406030204" pitchFamily="18" charset="0"/>
                              </a:rPr>
                            </m:ctrlPr>
                          </m:limLowPr>
                          <m:e>
                            <m:r>
                              <m:rPr>
                                <m:sty m:val="p"/>
                              </m:rPr>
                              <a:rPr lang="en-US">
                                <a:latin typeface="Cambria Math"/>
                              </a:rPr>
                              <m:t>lim</m:t>
                            </m:r>
                          </m:e>
                          <m:lim>
                            <m:r>
                              <a:rPr lang="en-US" i="1">
                                <a:latin typeface="Cambria Math"/>
                              </a:rPr>
                              <m:t>𝑥</m:t>
                            </m:r>
                            <m:r>
                              <a:rPr lang="en-US" i="1">
                                <a:latin typeface="Cambria Math"/>
                              </a:rPr>
                              <m:t> →−∞</m:t>
                            </m:r>
                          </m:lim>
                        </m:limLow>
                      </m:fName>
                      <m:e>
                        <m:f>
                          <m:fPr>
                            <m:ctrlPr>
                              <a:rPr lang="en-US" i="1">
                                <a:latin typeface="Cambria Math" panose="02040503050406030204" pitchFamily="18" charset="0"/>
                              </a:rPr>
                            </m:ctrlPr>
                          </m:fPr>
                          <m:num>
                            <m:func>
                              <m:funcPr>
                                <m:ctrlPr>
                                  <a:rPr lang="en-US" i="1">
                                    <a:latin typeface="Cambria Math" panose="02040503050406030204" pitchFamily="18" charset="0"/>
                                  </a:rPr>
                                </m:ctrlPr>
                              </m:funcPr>
                              <m:fName>
                                <m:r>
                                  <m:rPr>
                                    <m:sty m:val="p"/>
                                  </m:rPr>
                                  <a:rPr lang="en-US">
                                    <a:latin typeface="Cambria Math"/>
                                  </a:rPr>
                                  <m:t>sin</m:t>
                                </m:r>
                              </m:fName>
                              <m:e>
                                <m:r>
                                  <a:rPr lang="en-US" i="1">
                                    <a:latin typeface="Cambria Math"/>
                                  </a:rPr>
                                  <m:t>𝑥</m:t>
                                </m:r>
                              </m:e>
                            </m:func>
                          </m:num>
                          <m:den>
                            <m:r>
                              <a:rPr lang="en-US" i="1">
                                <a:latin typeface="Cambria Math"/>
                              </a:rPr>
                              <m:t>𝑥</m:t>
                            </m:r>
                          </m:den>
                        </m:f>
                      </m:e>
                    </m:func>
                  </m:oMath>
                </a14:m>
                <a:endParaRPr lang="en-US" dirty="0" smtClean="0"/>
              </a:p>
              <a:p>
                <a:pPr lvl="1"/>
                <a:endParaRPr lang="en-US" dirty="0"/>
              </a:p>
              <a:p>
                <a:r>
                  <a:rPr lang="en-US" dirty="0" smtClean="0"/>
                  <a:t>Infinity is so large, as </a:t>
                </a:r>
                <a14:m>
                  <m:oMath xmlns:m="http://schemas.openxmlformats.org/officeDocument/2006/math">
                    <m:r>
                      <a:rPr lang="en-US" i="1">
                        <a:latin typeface="Cambria Math"/>
                      </a:rPr>
                      <m:t>𝑥</m:t>
                    </m:r>
                    <m:r>
                      <a:rPr lang="en-US" i="1">
                        <a:latin typeface="Cambria Math"/>
                      </a:rPr>
                      <m:t>→∞</m:t>
                    </m:r>
                  </m:oMath>
                </a14:m>
                <a:r>
                  <a:rPr lang="en-US" dirty="0" smtClean="0"/>
                  <a:t>, only the highest powers of a polynomial matter.  That is, </a:t>
                </a:r>
                <a14:m>
                  <m:oMath xmlns:m="http://schemas.openxmlformats.org/officeDocument/2006/math">
                    <m:sSup>
                      <m:sSupPr>
                        <m:ctrlPr>
                          <a:rPr lang="en-US" i="1" smtClean="0">
                            <a:latin typeface="Cambria Math" panose="02040503050406030204" pitchFamily="18" charset="0"/>
                          </a:rPr>
                        </m:ctrlPr>
                      </m:sSupPr>
                      <m:e>
                        <m:r>
                          <a:rPr lang="en-US" b="0" i="1" smtClean="0">
                            <a:latin typeface="Cambria Math"/>
                          </a:rPr>
                          <m:t>4</m:t>
                        </m:r>
                        <m:r>
                          <a:rPr lang="en-US" b="0" i="1" smtClean="0">
                            <a:latin typeface="Cambria Math"/>
                          </a:rPr>
                          <m:t>𝑥</m:t>
                        </m:r>
                      </m:e>
                      <m:sup>
                        <m:r>
                          <a:rPr lang="en-US" b="0" i="1" smtClean="0">
                            <a:latin typeface="Cambria Math"/>
                          </a:rPr>
                          <m:t>4</m:t>
                        </m:r>
                      </m:sup>
                    </m:sSup>
                    <m:r>
                      <a:rPr lang="en-US" b="0" i="1" smtClean="0">
                        <a:latin typeface="Cambria Math"/>
                      </a:rPr>
                      <m:t>+8</m:t>
                    </m:r>
                    <m:sSup>
                      <m:sSupPr>
                        <m:ctrlPr>
                          <a:rPr lang="en-US" b="0" i="1" smtClean="0">
                            <a:latin typeface="Cambria Math" panose="02040503050406030204" pitchFamily="18" charset="0"/>
                          </a:rPr>
                        </m:ctrlPr>
                      </m:sSupPr>
                      <m:e>
                        <m:r>
                          <a:rPr lang="en-US" b="0" i="1" smtClean="0">
                            <a:latin typeface="Cambria Math"/>
                          </a:rPr>
                          <m:t>𝑥</m:t>
                        </m:r>
                      </m:e>
                      <m:sup>
                        <m:r>
                          <a:rPr lang="en-US" b="0" i="1" smtClean="0">
                            <a:latin typeface="Cambria Math"/>
                          </a:rPr>
                          <m:t>2</m:t>
                        </m:r>
                      </m:sup>
                    </m:sSup>
                    <m:r>
                      <a:rPr lang="en-US" b="0" i="1" smtClean="0">
                        <a:latin typeface="Cambria Math"/>
                      </a:rPr>
                      <m:t> −2</m:t>
                    </m:r>
                    <m:r>
                      <a:rPr lang="en-US" b="0" i="1" smtClean="0">
                        <a:latin typeface="Cambria Math"/>
                      </a:rPr>
                      <m:t>𝑥</m:t>
                    </m:r>
                    <m:r>
                      <a:rPr lang="en-US" b="0" i="1" smtClean="0">
                        <a:latin typeface="Cambria Math"/>
                      </a:rPr>
                      <m:t>+10</m:t>
                    </m:r>
                  </m:oMath>
                </a14:m>
                <a:r>
                  <a:rPr lang="en-US" dirty="0" smtClean="0"/>
                  <a:t> will behave exactly as </a:t>
                </a:r>
                <a14:m>
                  <m:oMath xmlns:m="http://schemas.openxmlformats.org/officeDocument/2006/math">
                    <m:sSup>
                      <m:sSupPr>
                        <m:ctrlPr>
                          <a:rPr lang="en-US" i="1">
                            <a:latin typeface="Cambria Math" panose="02040503050406030204" pitchFamily="18" charset="0"/>
                          </a:rPr>
                        </m:ctrlPr>
                      </m:sSupPr>
                      <m:e>
                        <m:r>
                          <a:rPr lang="en-US" i="1">
                            <a:latin typeface="Cambria Math"/>
                          </a:rPr>
                          <m:t>4</m:t>
                        </m:r>
                        <m:r>
                          <a:rPr lang="en-US" i="1">
                            <a:latin typeface="Cambria Math"/>
                          </a:rPr>
                          <m:t>𝑥</m:t>
                        </m:r>
                      </m:e>
                      <m:sup>
                        <m:r>
                          <a:rPr lang="en-US" i="1">
                            <a:latin typeface="Cambria Math"/>
                          </a:rPr>
                          <m:t>4</m:t>
                        </m:r>
                      </m:sup>
                    </m:sSup>
                  </m:oMath>
                </a14:m>
                <a:r>
                  <a:rPr lang="en-US" dirty="0" smtClean="0"/>
                  <a:t>.</a:t>
                </a:r>
              </a:p>
              <a:p>
                <a:pPr marL="0" indent="0">
                  <a:buNone/>
                </a:pPr>
                <a:r>
                  <a:rPr lang="en-US" dirty="0" smtClean="0"/>
                  <a:t>   (If you don’t believe this, you will love your first </a:t>
                </a:r>
              </a:p>
              <a:p>
                <a:pPr marL="0" indent="0">
                  <a:buNone/>
                </a:pPr>
                <a:r>
                  <a:rPr lang="en-US" dirty="0"/>
                  <a:t> </a:t>
                </a:r>
                <a:r>
                  <a:rPr lang="en-US" dirty="0" smtClean="0"/>
                  <a:t>  project!)</a:t>
                </a:r>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blipFill rotWithShape="1">
                <a:blip r:embed="rId2"/>
                <a:stretch>
                  <a:fillRect l="-374" t="-2171"/>
                </a:stretch>
              </a:blipFill>
            </p:spPr>
            <p:txBody>
              <a:bodyPr/>
              <a:lstStyle/>
              <a:p>
                <a:r>
                  <a:rPr lang="en-US">
                    <a:noFill/>
                  </a:rPr>
                  <a:t> </a:t>
                </a:r>
              </a:p>
            </p:txBody>
          </p:sp>
        </mc:Fallback>
      </mc:AlternateContent>
    </p:spTree>
    <p:extLst>
      <p:ext uri="{BB962C8B-B14F-4D97-AF65-F5344CB8AC3E}">
        <p14:creationId xmlns:p14="http://schemas.microsoft.com/office/powerpoint/2010/main" val="158595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circle(in)">
                                      <p:cBhvr>
                                        <p:cTn id="12" dur="20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circle(in)">
                                      <p:cBhvr>
                                        <p:cTn id="17" dur="2000"/>
                                        <p:tgtEl>
                                          <p:spTgt spid="3">
                                            <p:txEl>
                                              <p:pRg st="5" end="5"/>
                                            </p:txEl>
                                          </p:spTgt>
                                        </p:tgtEl>
                                      </p:cBhvr>
                                    </p:animEffect>
                                  </p:childTnLst>
                                </p:cTn>
                              </p:par>
                              <p:par>
                                <p:cTn id="18" presetID="6" presetClass="entr" presetSubtype="16" fill="hold" nodeType="with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circle(in)">
                                      <p:cBhvr>
                                        <p:cTn id="20"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2.2 Limits Involving Infinity</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p:txBody>
              <a:bodyPr>
                <a:normAutofit/>
              </a:bodyPr>
              <a:lstStyle/>
              <a:p>
                <a:r>
                  <a:rPr lang="en-US" dirty="0" smtClean="0"/>
                  <a:t>Examples:</a:t>
                </a:r>
              </a:p>
              <a:p>
                <a:pPr lvl="1"/>
                <a14:m>
                  <m:oMath xmlns:m="http://schemas.openxmlformats.org/officeDocument/2006/math">
                    <m:func>
                      <m:funcPr>
                        <m:ctrlPr>
                          <a:rPr lang="en-US" i="1">
                            <a:latin typeface="Cambria Math" panose="02040503050406030204" pitchFamily="18" charset="0"/>
                          </a:rPr>
                        </m:ctrlPr>
                      </m:funcPr>
                      <m:fName>
                        <m:limLow>
                          <m:limLowPr>
                            <m:ctrlPr>
                              <a:rPr lang="en-US" i="1">
                                <a:latin typeface="Cambria Math" panose="02040503050406030204" pitchFamily="18" charset="0"/>
                              </a:rPr>
                            </m:ctrlPr>
                          </m:limLowPr>
                          <m:e>
                            <m:r>
                              <m:rPr>
                                <m:sty m:val="p"/>
                              </m:rPr>
                              <a:rPr lang="en-US">
                                <a:latin typeface="Cambria Math"/>
                              </a:rPr>
                              <m:t>lim</m:t>
                            </m:r>
                          </m:e>
                          <m:lim>
                            <m:r>
                              <a:rPr lang="en-US" i="1">
                                <a:latin typeface="Cambria Math"/>
                              </a:rPr>
                              <m:t>𝑥</m:t>
                            </m:r>
                            <m:r>
                              <a:rPr lang="en-US" i="1">
                                <a:latin typeface="Cambria Math"/>
                              </a:rPr>
                              <m:t> → ∞</m:t>
                            </m:r>
                          </m:lim>
                        </m:limLow>
                      </m:fName>
                      <m:e>
                        <m:f>
                          <m:fPr>
                            <m:ctrlPr>
                              <a:rPr lang="en-US" i="1">
                                <a:latin typeface="Cambria Math" panose="02040503050406030204" pitchFamily="18" charset="0"/>
                              </a:rPr>
                            </m:ctrlPr>
                          </m:fPr>
                          <m:num>
                            <m:r>
                              <a:rPr lang="en-US" b="0" i="1" smtClean="0">
                                <a:latin typeface="Cambria Math"/>
                              </a:rPr>
                              <m:t>5</m:t>
                            </m:r>
                            <m:sSup>
                              <m:sSupPr>
                                <m:ctrlPr>
                                  <a:rPr lang="en-US" b="0" i="1" smtClean="0">
                                    <a:latin typeface="Cambria Math" panose="02040503050406030204" pitchFamily="18" charset="0"/>
                                  </a:rPr>
                                </m:ctrlPr>
                              </m:sSupPr>
                              <m:e>
                                <m:r>
                                  <a:rPr lang="en-US" b="0" i="1" smtClean="0">
                                    <a:latin typeface="Cambria Math"/>
                                  </a:rPr>
                                  <m:t>𝑥</m:t>
                                </m:r>
                              </m:e>
                              <m:sup>
                                <m:r>
                                  <a:rPr lang="en-US" b="0" i="1" smtClean="0">
                                    <a:latin typeface="Cambria Math"/>
                                  </a:rPr>
                                  <m:t>3</m:t>
                                </m:r>
                              </m:sup>
                            </m:sSup>
                            <m:r>
                              <a:rPr lang="en-US" b="0" i="1" smtClean="0">
                                <a:latin typeface="Cambria Math"/>
                              </a:rPr>
                              <m:t> −4</m:t>
                            </m:r>
                            <m:r>
                              <a:rPr lang="en-US" b="0" i="1" smtClean="0">
                                <a:latin typeface="Cambria Math"/>
                              </a:rPr>
                              <m:t>𝑥</m:t>
                            </m:r>
                            <m:r>
                              <a:rPr lang="en-US" b="0" i="1" smtClean="0">
                                <a:latin typeface="Cambria Math"/>
                              </a:rPr>
                              <m:t>+7</m:t>
                            </m:r>
                          </m:num>
                          <m:den>
                            <m:sSup>
                              <m:sSupPr>
                                <m:ctrlPr>
                                  <a:rPr lang="en-US" i="1" smtClean="0">
                                    <a:latin typeface="Cambria Math" panose="02040503050406030204" pitchFamily="18" charset="0"/>
                                  </a:rPr>
                                </m:ctrlPr>
                              </m:sSupPr>
                              <m:e>
                                <m:r>
                                  <a:rPr lang="en-US" b="0" i="1" smtClean="0">
                                    <a:latin typeface="Cambria Math"/>
                                  </a:rPr>
                                  <m:t>𝑥</m:t>
                                </m:r>
                              </m:e>
                              <m:sup>
                                <m:r>
                                  <a:rPr lang="en-US" b="0" i="1" smtClean="0">
                                    <a:latin typeface="Cambria Math"/>
                                  </a:rPr>
                                  <m:t>3</m:t>
                                </m:r>
                              </m:sup>
                            </m:sSup>
                            <m:r>
                              <a:rPr lang="en-US" b="0" i="1" smtClean="0">
                                <a:latin typeface="Cambria Math"/>
                              </a:rPr>
                              <m:t>+2</m:t>
                            </m:r>
                            <m:sSup>
                              <m:sSupPr>
                                <m:ctrlPr>
                                  <a:rPr lang="en-US" b="0" i="1" smtClean="0">
                                    <a:latin typeface="Cambria Math" panose="02040503050406030204" pitchFamily="18" charset="0"/>
                                  </a:rPr>
                                </m:ctrlPr>
                              </m:sSupPr>
                              <m:e>
                                <m:r>
                                  <a:rPr lang="en-US" b="0" i="1" smtClean="0">
                                    <a:latin typeface="Cambria Math"/>
                                  </a:rPr>
                                  <m:t>𝑥</m:t>
                                </m:r>
                              </m:e>
                              <m:sup>
                                <m:r>
                                  <a:rPr lang="en-US" b="0" i="1" smtClean="0">
                                    <a:latin typeface="Cambria Math"/>
                                  </a:rPr>
                                  <m:t>2</m:t>
                                </m:r>
                              </m:sup>
                            </m:sSup>
                            <m:r>
                              <a:rPr lang="en-US" b="0" i="1" smtClean="0">
                                <a:latin typeface="Cambria Math"/>
                              </a:rPr>
                              <m:t> −10</m:t>
                            </m:r>
                          </m:den>
                        </m:f>
                      </m:e>
                    </m:func>
                  </m:oMath>
                </a14:m>
                <a:endParaRPr lang="en-US" i="1" dirty="0" smtClean="0">
                  <a:latin typeface="Cambria Math"/>
                </a:endParaRPr>
              </a:p>
              <a:p>
                <a:pPr lvl="2"/>
                <a14:m>
                  <m:oMath xmlns:m="http://schemas.openxmlformats.org/officeDocument/2006/math">
                    <m:d>
                      <m:dPr>
                        <m:begChr m:val="["/>
                        <m:endChr m:val=""/>
                        <m:ctrlPr>
                          <a:rPr lang="en-US" i="1" smtClean="0">
                            <a:latin typeface="Cambria Math" panose="02040503050406030204" pitchFamily="18" charset="0"/>
                          </a:rPr>
                        </m:ctrlPr>
                      </m:dPr>
                      <m:e>
                        <m:f>
                          <m:fPr>
                            <m:ctrlPr>
                              <a:rPr lang="en-US" i="1">
                                <a:latin typeface="Cambria Math" panose="02040503050406030204" pitchFamily="18" charset="0"/>
                              </a:rPr>
                            </m:ctrlPr>
                          </m:fPr>
                          <m:num>
                            <m:r>
                              <a:rPr lang="en-US" i="1">
                                <a:latin typeface="Cambria Math"/>
                              </a:rPr>
                              <m:t>5</m:t>
                            </m:r>
                            <m:sSup>
                              <m:sSupPr>
                                <m:ctrlPr>
                                  <a:rPr lang="en-US" i="1">
                                    <a:latin typeface="Cambria Math" panose="02040503050406030204" pitchFamily="18" charset="0"/>
                                  </a:rPr>
                                </m:ctrlPr>
                              </m:sSupPr>
                              <m:e>
                                <m:r>
                                  <a:rPr lang="en-US" i="1">
                                    <a:latin typeface="Cambria Math"/>
                                  </a:rPr>
                                  <m:t>𝑥</m:t>
                                </m:r>
                              </m:e>
                              <m:sup>
                                <m:r>
                                  <a:rPr lang="en-US" i="1">
                                    <a:latin typeface="Cambria Math"/>
                                  </a:rPr>
                                  <m:t>3</m:t>
                                </m:r>
                              </m:sup>
                            </m:sSup>
                          </m:num>
                          <m:den>
                            <m:sSup>
                              <m:sSupPr>
                                <m:ctrlPr>
                                  <a:rPr lang="en-US" i="1">
                                    <a:latin typeface="Cambria Math" panose="02040503050406030204" pitchFamily="18" charset="0"/>
                                  </a:rPr>
                                </m:ctrlPr>
                              </m:sSupPr>
                              <m:e>
                                <m:r>
                                  <a:rPr lang="en-US" i="1">
                                    <a:latin typeface="Cambria Math"/>
                                  </a:rPr>
                                  <m:t>𝑥</m:t>
                                </m:r>
                              </m:e>
                              <m:sup>
                                <m:r>
                                  <a:rPr lang="en-US" i="1">
                                    <a:latin typeface="Cambria Math"/>
                                  </a:rPr>
                                  <m:t>3</m:t>
                                </m:r>
                              </m:sup>
                            </m:sSup>
                          </m:den>
                        </m:f>
                      </m:e>
                    </m:d>
                  </m:oMath>
                </a14:m>
                <a:r>
                  <a:rPr lang="en-US" dirty="0"/>
                  <a:t> is called an “end-behavior model</a:t>
                </a:r>
                <a:r>
                  <a:rPr lang="en-US" dirty="0" smtClean="0"/>
                  <a:t>.”]</a:t>
                </a:r>
              </a:p>
              <a:p>
                <a:pPr lvl="1"/>
                <a14:m>
                  <m:oMath xmlns:m="http://schemas.openxmlformats.org/officeDocument/2006/math">
                    <m:func>
                      <m:funcPr>
                        <m:ctrlPr>
                          <a:rPr lang="en-US" i="1">
                            <a:latin typeface="Cambria Math" panose="02040503050406030204" pitchFamily="18" charset="0"/>
                          </a:rPr>
                        </m:ctrlPr>
                      </m:funcPr>
                      <m:fName>
                        <m:limLow>
                          <m:limLowPr>
                            <m:ctrlPr>
                              <a:rPr lang="en-US" i="1">
                                <a:latin typeface="Cambria Math" panose="02040503050406030204" pitchFamily="18" charset="0"/>
                              </a:rPr>
                            </m:ctrlPr>
                          </m:limLowPr>
                          <m:e>
                            <m:r>
                              <m:rPr>
                                <m:sty m:val="p"/>
                              </m:rPr>
                              <a:rPr lang="en-US">
                                <a:latin typeface="Cambria Math"/>
                              </a:rPr>
                              <m:t>lim</m:t>
                            </m:r>
                          </m:e>
                          <m:lim>
                            <m:r>
                              <a:rPr lang="en-US" i="1">
                                <a:latin typeface="Cambria Math"/>
                              </a:rPr>
                              <m:t>𝑥</m:t>
                            </m:r>
                            <m:r>
                              <a:rPr lang="en-US" i="1">
                                <a:latin typeface="Cambria Math"/>
                              </a:rPr>
                              <m:t> →−∞</m:t>
                            </m:r>
                          </m:lim>
                        </m:limLow>
                      </m:fName>
                      <m:e>
                        <m:f>
                          <m:fPr>
                            <m:ctrlPr>
                              <a:rPr lang="en-US" i="1">
                                <a:latin typeface="Cambria Math" panose="02040503050406030204" pitchFamily="18" charset="0"/>
                              </a:rPr>
                            </m:ctrlPr>
                          </m:fPr>
                          <m:num>
                            <m:r>
                              <a:rPr lang="en-US" b="0" i="1" smtClean="0">
                                <a:latin typeface="Cambria Math"/>
                              </a:rPr>
                              <m:t>3</m:t>
                            </m:r>
                            <m:sSup>
                              <m:sSupPr>
                                <m:ctrlPr>
                                  <a:rPr lang="en-US" b="0" i="1" smtClean="0">
                                    <a:latin typeface="Cambria Math" panose="02040503050406030204" pitchFamily="18" charset="0"/>
                                  </a:rPr>
                                </m:ctrlPr>
                              </m:sSupPr>
                              <m:e>
                                <m:r>
                                  <a:rPr lang="en-US" b="0" i="1" smtClean="0">
                                    <a:latin typeface="Cambria Math"/>
                                  </a:rPr>
                                  <m:t>𝑥</m:t>
                                </m:r>
                              </m:e>
                              <m:sup>
                                <m:r>
                                  <a:rPr lang="en-US" b="0" i="1" smtClean="0">
                                    <a:latin typeface="Cambria Math"/>
                                  </a:rPr>
                                  <m:t>2</m:t>
                                </m:r>
                              </m:sup>
                            </m:sSup>
                            <m:r>
                              <a:rPr lang="en-US" i="1">
                                <a:latin typeface="Cambria Math"/>
                              </a:rPr>
                              <m:t> −</m:t>
                            </m:r>
                            <m:r>
                              <a:rPr lang="en-US" b="0" i="1" smtClean="0">
                                <a:latin typeface="Cambria Math"/>
                              </a:rPr>
                              <m:t>2</m:t>
                            </m:r>
                            <m:r>
                              <a:rPr lang="en-US" i="1">
                                <a:latin typeface="Cambria Math"/>
                              </a:rPr>
                              <m:t>𝑥</m:t>
                            </m:r>
                            <m:r>
                              <a:rPr lang="en-US" i="1">
                                <a:latin typeface="Cambria Math"/>
                              </a:rPr>
                              <m:t>+10</m:t>
                            </m:r>
                          </m:num>
                          <m:den>
                            <m:r>
                              <a:rPr lang="en-US" b="0" i="1" smtClean="0">
                                <a:latin typeface="Cambria Math"/>
                              </a:rPr>
                              <m:t>100</m:t>
                            </m:r>
                            <m:r>
                              <a:rPr lang="en-US" b="0" i="1" smtClean="0">
                                <a:latin typeface="Cambria Math"/>
                              </a:rPr>
                              <m:t>𝑥</m:t>
                            </m:r>
                            <m:r>
                              <a:rPr lang="en-US" i="1">
                                <a:latin typeface="Cambria Math"/>
                              </a:rPr>
                              <m:t> −</m:t>
                            </m:r>
                            <m:r>
                              <a:rPr lang="en-US" b="0" i="1" smtClean="0">
                                <a:latin typeface="Cambria Math"/>
                              </a:rPr>
                              <m:t>5</m:t>
                            </m:r>
                          </m:den>
                        </m:f>
                      </m:e>
                    </m:func>
                  </m:oMath>
                </a14:m>
                <a:endParaRPr lang="en-US" dirty="0" smtClean="0"/>
              </a:p>
              <a:p>
                <a:pPr lvl="1"/>
                <a14:m>
                  <m:oMath xmlns:m="http://schemas.openxmlformats.org/officeDocument/2006/math">
                    <m:func>
                      <m:funcPr>
                        <m:ctrlPr>
                          <a:rPr lang="en-US" i="1">
                            <a:latin typeface="Cambria Math" panose="02040503050406030204" pitchFamily="18" charset="0"/>
                          </a:rPr>
                        </m:ctrlPr>
                      </m:funcPr>
                      <m:fName>
                        <m:limLow>
                          <m:limLowPr>
                            <m:ctrlPr>
                              <a:rPr lang="en-US" i="1">
                                <a:latin typeface="Cambria Math" panose="02040503050406030204" pitchFamily="18" charset="0"/>
                              </a:rPr>
                            </m:ctrlPr>
                          </m:limLowPr>
                          <m:e>
                            <m:r>
                              <m:rPr>
                                <m:sty m:val="p"/>
                              </m:rPr>
                              <a:rPr lang="en-US">
                                <a:latin typeface="Cambria Math"/>
                              </a:rPr>
                              <m:t>lim</m:t>
                            </m:r>
                          </m:e>
                          <m:lim>
                            <m:r>
                              <a:rPr lang="en-US" i="1">
                                <a:latin typeface="Cambria Math"/>
                              </a:rPr>
                              <m:t>𝑥</m:t>
                            </m:r>
                            <m:r>
                              <a:rPr lang="en-US" i="1">
                                <a:latin typeface="Cambria Math"/>
                              </a:rPr>
                              <m:t> → ∞</m:t>
                            </m:r>
                          </m:lim>
                        </m:limLow>
                      </m:fName>
                      <m:e>
                        <m:f>
                          <m:fPr>
                            <m:ctrlPr>
                              <a:rPr lang="en-US" i="1">
                                <a:latin typeface="Cambria Math" panose="02040503050406030204" pitchFamily="18" charset="0"/>
                              </a:rPr>
                            </m:ctrlPr>
                          </m:fPr>
                          <m:num>
                            <m:r>
                              <a:rPr lang="en-US" i="1">
                                <a:latin typeface="Cambria Math"/>
                              </a:rPr>
                              <m:t>10</m:t>
                            </m:r>
                            <m:sSup>
                              <m:sSupPr>
                                <m:ctrlPr>
                                  <a:rPr lang="en-US" i="1">
                                    <a:latin typeface="Cambria Math" panose="02040503050406030204" pitchFamily="18" charset="0"/>
                                  </a:rPr>
                                </m:ctrlPr>
                              </m:sSupPr>
                              <m:e>
                                <m:r>
                                  <a:rPr lang="en-US" i="1">
                                    <a:latin typeface="Cambria Math"/>
                                  </a:rPr>
                                  <m:t>𝑥</m:t>
                                </m:r>
                              </m:e>
                              <m:sup>
                                <m:r>
                                  <a:rPr lang="en-US" i="1">
                                    <a:latin typeface="Cambria Math"/>
                                  </a:rPr>
                                  <m:t>4</m:t>
                                </m:r>
                              </m:sup>
                            </m:sSup>
                            <m:r>
                              <a:rPr lang="en-US" i="1">
                                <a:latin typeface="Cambria Math"/>
                              </a:rPr>
                              <m:t> −10</m:t>
                            </m:r>
                            <m:sSup>
                              <m:sSupPr>
                                <m:ctrlPr>
                                  <a:rPr lang="en-US" i="1">
                                    <a:latin typeface="Cambria Math" panose="02040503050406030204" pitchFamily="18" charset="0"/>
                                  </a:rPr>
                                </m:ctrlPr>
                              </m:sSupPr>
                              <m:e>
                                <m:r>
                                  <a:rPr lang="en-US" i="1">
                                    <a:latin typeface="Cambria Math"/>
                                  </a:rPr>
                                  <m:t>𝑥</m:t>
                                </m:r>
                              </m:e>
                              <m:sup>
                                <m:r>
                                  <a:rPr lang="en-US" i="1">
                                    <a:latin typeface="Cambria Math"/>
                                  </a:rPr>
                                  <m:t>2</m:t>
                                </m:r>
                              </m:sup>
                            </m:sSup>
                          </m:num>
                          <m:den>
                            <m:sSup>
                              <m:sSupPr>
                                <m:ctrlPr>
                                  <a:rPr lang="en-US" i="1">
                                    <a:latin typeface="Cambria Math" panose="02040503050406030204" pitchFamily="18" charset="0"/>
                                  </a:rPr>
                                </m:ctrlPr>
                              </m:sSupPr>
                              <m:e>
                                <m:r>
                                  <a:rPr lang="en-US" i="1">
                                    <a:latin typeface="Cambria Math"/>
                                  </a:rPr>
                                  <m:t>𝑥</m:t>
                                </m:r>
                              </m:e>
                              <m:sup>
                                <m:r>
                                  <a:rPr lang="en-US" i="1">
                                    <a:latin typeface="Cambria Math"/>
                                  </a:rPr>
                                  <m:t>5</m:t>
                                </m:r>
                              </m:sup>
                            </m:sSup>
                            <m:r>
                              <a:rPr lang="en-US" i="1">
                                <a:latin typeface="Cambria Math"/>
                              </a:rPr>
                              <m:t>+1</m:t>
                            </m:r>
                          </m:den>
                        </m:f>
                      </m:e>
                    </m:func>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blipFill rotWithShape="0">
                <a:blip r:embed="rId2"/>
                <a:stretch>
                  <a:fillRect l="-449" t="-1357"/>
                </a:stretch>
              </a:blipFill>
            </p:spPr>
            <p:txBody>
              <a:bodyPr/>
              <a:lstStyle/>
              <a:p>
                <a:r>
                  <a:rPr lang="en-US">
                    <a:noFill/>
                  </a:rPr>
                  <a:t> </a:t>
                </a:r>
              </a:p>
            </p:txBody>
          </p:sp>
        </mc:Fallback>
      </mc:AlternateContent>
    </p:spTree>
    <p:extLst>
      <p:ext uri="{BB962C8B-B14F-4D97-AF65-F5344CB8AC3E}">
        <p14:creationId xmlns:p14="http://schemas.microsoft.com/office/powerpoint/2010/main" val="1635848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circle(in)">
                                      <p:cBhvr>
                                        <p:cTn id="12" dur="2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ircle(in)">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2.2 Limits Involving Infinity</a:t>
            </a:r>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p:txBody>
              <a:bodyPr/>
              <a:lstStyle/>
              <a:p>
                <a:pPr lvl="1"/>
                <a14:m>
                  <m:oMath xmlns:m="http://schemas.openxmlformats.org/officeDocument/2006/math">
                    <m:func>
                      <m:funcPr>
                        <m:ctrlPr>
                          <a:rPr lang="en-US" i="1">
                            <a:latin typeface="Cambria Math" panose="02040503050406030204" pitchFamily="18" charset="0"/>
                          </a:rPr>
                        </m:ctrlPr>
                      </m:funcPr>
                      <m:fName>
                        <m:limLow>
                          <m:limLowPr>
                            <m:ctrlPr>
                              <a:rPr lang="en-US" i="1">
                                <a:latin typeface="Cambria Math" panose="02040503050406030204" pitchFamily="18" charset="0"/>
                              </a:rPr>
                            </m:ctrlPr>
                          </m:limLowPr>
                          <m:e>
                            <m:r>
                              <m:rPr>
                                <m:sty m:val="p"/>
                              </m:rPr>
                              <a:rPr lang="en-US">
                                <a:latin typeface="Cambria Math"/>
                              </a:rPr>
                              <m:t>lim</m:t>
                            </m:r>
                          </m:e>
                          <m:lim>
                            <m:r>
                              <a:rPr lang="en-US" i="1">
                                <a:latin typeface="Cambria Math"/>
                              </a:rPr>
                              <m:t>𝑥</m:t>
                            </m:r>
                            <m:r>
                              <a:rPr lang="en-US" i="1">
                                <a:latin typeface="Cambria Math"/>
                              </a:rPr>
                              <m:t> →−∞</m:t>
                            </m:r>
                          </m:lim>
                        </m:limLow>
                      </m:fName>
                      <m:e>
                        <m:f>
                          <m:fPr>
                            <m:ctrlPr>
                              <a:rPr lang="en-US" i="1">
                                <a:latin typeface="Cambria Math" panose="02040503050406030204" pitchFamily="18" charset="0"/>
                              </a:rPr>
                            </m:ctrlPr>
                          </m:fPr>
                          <m:num>
                            <m:r>
                              <a:rPr lang="en-US" i="1">
                                <a:latin typeface="Cambria Math"/>
                              </a:rPr>
                              <m:t>10</m:t>
                            </m:r>
                            <m:sSup>
                              <m:sSupPr>
                                <m:ctrlPr>
                                  <a:rPr lang="en-US" i="1">
                                    <a:latin typeface="Cambria Math" panose="02040503050406030204" pitchFamily="18" charset="0"/>
                                  </a:rPr>
                                </m:ctrlPr>
                              </m:sSupPr>
                              <m:e>
                                <m:r>
                                  <a:rPr lang="en-US" i="1">
                                    <a:latin typeface="Cambria Math"/>
                                  </a:rPr>
                                  <m:t>𝑥</m:t>
                                </m:r>
                              </m:e>
                              <m:sup>
                                <m:r>
                                  <a:rPr lang="en-US" i="1">
                                    <a:latin typeface="Cambria Math"/>
                                  </a:rPr>
                                  <m:t>4</m:t>
                                </m:r>
                              </m:sup>
                            </m:sSup>
                            <m:r>
                              <a:rPr lang="en-US" i="1">
                                <a:latin typeface="Cambria Math"/>
                              </a:rPr>
                              <m:t> −</m:t>
                            </m:r>
                            <m:sSup>
                              <m:sSupPr>
                                <m:ctrlPr>
                                  <a:rPr lang="en-US" i="1">
                                    <a:latin typeface="Cambria Math" panose="02040503050406030204" pitchFamily="18" charset="0"/>
                                  </a:rPr>
                                </m:ctrlPr>
                              </m:sSupPr>
                              <m:e>
                                <m:r>
                                  <a:rPr lang="en-US" i="1">
                                    <a:latin typeface="Cambria Math"/>
                                  </a:rPr>
                                  <m:t>𝑥</m:t>
                                </m:r>
                              </m:e>
                              <m:sup>
                                <m:r>
                                  <a:rPr lang="en-US" i="1">
                                    <a:latin typeface="Cambria Math"/>
                                  </a:rPr>
                                  <m:t>2</m:t>
                                </m:r>
                              </m:sup>
                            </m:sSup>
                          </m:num>
                          <m:den>
                            <m:sSup>
                              <m:sSupPr>
                                <m:ctrlPr>
                                  <a:rPr lang="en-US" i="1">
                                    <a:latin typeface="Cambria Math" panose="02040503050406030204" pitchFamily="18" charset="0"/>
                                  </a:rPr>
                                </m:ctrlPr>
                              </m:sSupPr>
                              <m:e>
                                <m:r>
                                  <a:rPr lang="en-US" i="1">
                                    <a:latin typeface="Cambria Math"/>
                                  </a:rPr>
                                  <m:t>10</m:t>
                                </m:r>
                                <m:r>
                                  <a:rPr lang="en-US" i="1">
                                    <a:latin typeface="Cambria Math"/>
                                  </a:rPr>
                                  <m:t>𝑥</m:t>
                                </m:r>
                              </m:e>
                              <m:sup>
                                <m:r>
                                  <a:rPr lang="en-US" i="1">
                                    <a:latin typeface="Cambria Math"/>
                                  </a:rPr>
                                  <m:t>2</m:t>
                                </m:r>
                              </m:sup>
                            </m:sSup>
                            <m:r>
                              <a:rPr lang="en-US" i="1">
                                <a:latin typeface="Cambria Math"/>
                              </a:rPr>
                              <m:t>+1000</m:t>
                            </m:r>
                          </m:den>
                        </m:f>
                      </m:e>
                    </m:func>
                  </m:oMath>
                </a14:m>
                <a:endParaRPr lang="en-US" dirty="0"/>
              </a:p>
              <a:p>
                <a:pPr lvl="1"/>
                <a14:m>
                  <m:oMath xmlns:m="http://schemas.openxmlformats.org/officeDocument/2006/math">
                    <m:func>
                      <m:funcPr>
                        <m:ctrlPr>
                          <a:rPr lang="en-US" i="1">
                            <a:latin typeface="Cambria Math" panose="02040503050406030204" pitchFamily="18" charset="0"/>
                          </a:rPr>
                        </m:ctrlPr>
                      </m:funcPr>
                      <m:fName>
                        <m:limLow>
                          <m:limLowPr>
                            <m:ctrlPr>
                              <a:rPr lang="en-US" i="1">
                                <a:latin typeface="Cambria Math" panose="02040503050406030204" pitchFamily="18" charset="0"/>
                              </a:rPr>
                            </m:ctrlPr>
                          </m:limLowPr>
                          <m:e>
                            <m:r>
                              <m:rPr>
                                <m:sty m:val="p"/>
                              </m:rPr>
                              <a:rPr lang="en-US">
                                <a:latin typeface="Cambria Math"/>
                              </a:rPr>
                              <m:t>lim</m:t>
                            </m:r>
                          </m:e>
                          <m:lim>
                            <m:r>
                              <a:rPr lang="en-US" i="1">
                                <a:latin typeface="Cambria Math"/>
                              </a:rPr>
                              <m:t>𝑥</m:t>
                            </m:r>
                            <m:r>
                              <a:rPr lang="en-US" i="1">
                                <a:latin typeface="Cambria Math"/>
                              </a:rPr>
                              <m:t> →−∞</m:t>
                            </m:r>
                          </m:lim>
                        </m:limLow>
                      </m:fName>
                      <m:e>
                        <m:f>
                          <m:fPr>
                            <m:ctrlPr>
                              <a:rPr lang="en-US" i="1">
                                <a:latin typeface="Cambria Math" panose="02040503050406030204" pitchFamily="18" charset="0"/>
                              </a:rPr>
                            </m:ctrlPr>
                          </m:fPr>
                          <m:num>
                            <m:r>
                              <a:rPr lang="en-US" i="1">
                                <a:latin typeface="Cambria Math"/>
                              </a:rPr>
                              <m:t>8</m:t>
                            </m:r>
                            <m:sSup>
                              <m:sSupPr>
                                <m:ctrlPr>
                                  <a:rPr lang="en-US" i="1">
                                    <a:latin typeface="Cambria Math" panose="02040503050406030204" pitchFamily="18" charset="0"/>
                                  </a:rPr>
                                </m:ctrlPr>
                              </m:sSupPr>
                              <m:e>
                                <m:r>
                                  <a:rPr lang="en-US" i="1">
                                    <a:latin typeface="Cambria Math"/>
                                  </a:rPr>
                                  <m:t>𝑥</m:t>
                                </m:r>
                              </m:e>
                              <m:sup>
                                <m:r>
                                  <a:rPr lang="en-US" i="1">
                                    <a:latin typeface="Cambria Math"/>
                                  </a:rPr>
                                  <m:t>9</m:t>
                                </m:r>
                              </m:sup>
                            </m:sSup>
                          </m:num>
                          <m:den>
                            <m:sSup>
                              <m:sSupPr>
                                <m:ctrlPr>
                                  <a:rPr lang="en-US" i="1">
                                    <a:latin typeface="Cambria Math" panose="02040503050406030204" pitchFamily="18" charset="0"/>
                                  </a:rPr>
                                </m:ctrlPr>
                              </m:sSupPr>
                              <m:e>
                                <m:r>
                                  <a:rPr lang="en-US" i="1">
                                    <a:latin typeface="Cambria Math"/>
                                  </a:rPr>
                                  <m:t>𝑥</m:t>
                                </m:r>
                              </m:e>
                              <m:sup>
                                <m:r>
                                  <a:rPr lang="en-US" i="1">
                                    <a:latin typeface="Cambria Math"/>
                                  </a:rPr>
                                  <m:t>9</m:t>
                                </m:r>
                              </m:sup>
                            </m:sSup>
                            <m:r>
                              <a:rPr lang="en-US" i="1">
                                <a:latin typeface="Cambria Math"/>
                              </a:rPr>
                              <m:t> −3</m:t>
                            </m:r>
                            <m:sSup>
                              <m:sSupPr>
                                <m:ctrlPr>
                                  <a:rPr lang="en-US" i="1">
                                    <a:latin typeface="Cambria Math" panose="02040503050406030204" pitchFamily="18" charset="0"/>
                                  </a:rPr>
                                </m:ctrlPr>
                              </m:sSupPr>
                              <m:e>
                                <m:r>
                                  <a:rPr lang="en-US" i="1">
                                    <a:latin typeface="Cambria Math"/>
                                  </a:rPr>
                                  <m:t>𝑥</m:t>
                                </m:r>
                              </m:e>
                              <m:sup>
                                <m:r>
                                  <a:rPr lang="en-US" i="1">
                                    <a:latin typeface="Cambria Math"/>
                                  </a:rPr>
                                  <m:t>8</m:t>
                                </m:r>
                              </m:sup>
                            </m:sSup>
                            <m:r>
                              <a:rPr lang="en-US" i="1">
                                <a:latin typeface="Cambria Math"/>
                              </a:rPr>
                              <m:t>+2</m:t>
                            </m:r>
                            <m:sSup>
                              <m:sSupPr>
                                <m:ctrlPr>
                                  <a:rPr lang="en-US" i="1">
                                    <a:latin typeface="Cambria Math" panose="02040503050406030204" pitchFamily="18" charset="0"/>
                                  </a:rPr>
                                </m:ctrlPr>
                              </m:sSupPr>
                              <m:e>
                                <m:r>
                                  <a:rPr lang="en-US" i="1">
                                    <a:latin typeface="Cambria Math"/>
                                  </a:rPr>
                                  <m:t>𝑥</m:t>
                                </m:r>
                              </m:e>
                              <m:sup>
                                <m:r>
                                  <a:rPr lang="en-US" i="1">
                                    <a:latin typeface="Cambria Math"/>
                                  </a:rPr>
                                  <m:t>7</m:t>
                                </m:r>
                              </m:sup>
                            </m:sSup>
                            <m:r>
                              <a:rPr lang="en-US" i="1">
                                <a:latin typeface="Cambria Math"/>
                              </a:rPr>
                              <m:t> − </m:t>
                            </m:r>
                            <m:sSup>
                              <m:sSupPr>
                                <m:ctrlPr>
                                  <a:rPr lang="en-US" i="1">
                                    <a:latin typeface="Cambria Math" panose="02040503050406030204" pitchFamily="18" charset="0"/>
                                  </a:rPr>
                                </m:ctrlPr>
                              </m:sSupPr>
                              <m:e>
                                <m:r>
                                  <a:rPr lang="en-US" i="1">
                                    <a:latin typeface="Cambria Math"/>
                                  </a:rPr>
                                  <m:t>𝑥</m:t>
                                </m:r>
                              </m:e>
                              <m:sup>
                                <m:r>
                                  <a:rPr lang="en-US" i="1">
                                    <a:latin typeface="Cambria Math"/>
                                  </a:rPr>
                                  <m:t>6</m:t>
                                </m:r>
                              </m:sup>
                            </m:sSup>
                            <m:r>
                              <a:rPr lang="en-US" i="1">
                                <a:latin typeface="Cambria Math"/>
                              </a:rPr>
                              <m:t>+9</m:t>
                            </m:r>
                            <m:sSup>
                              <m:sSupPr>
                                <m:ctrlPr>
                                  <a:rPr lang="en-US" i="1">
                                    <a:latin typeface="Cambria Math" panose="02040503050406030204" pitchFamily="18" charset="0"/>
                                  </a:rPr>
                                </m:ctrlPr>
                              </m:sSupPr>
                              <m:e>
                                <m:r>
                                  <a:rPr lang="en-US" i="1">
                                    <a:latin typeface="Cambria Math"/>
                                  </a:rPr>
                                  <m:t>𝑥</m:t>
                                </m:r>
                              </m:e>
                              <m:sup>
                                <m:r>
                                  <a:rPr lang="en-US" i="1">
                                    <a:latin typeface="Cambria Math"/>
                                  </a:rPr>
                                  <m:t>5</m:t>
                                </m:r>
                              </m:sup>
                            </m:sSup>
                            <m:r>
                              <a:rPr lang="en-US" i="1">
                                <a:latin typeface="Cambria Math"/>
                              </a:rPr>
                              <m:t> −12</m:t>
                            </m:r>
                            <m:sSup>
                              <m:sSupPr>
                                <m:ctrlPr>
                                  <a:rPr lang="en-US" i="1">
                                    <a:latin typeface="Cambria Math" panose="02040503050406030204" pitchFamily="18" charset="0"/>
                                  </a:rPr>
                                </m:ctrlPr>
                              </m:sSupPr>
                              <m:e>
                                <m:r>
                                  <a:rPr lang="en-US" i="1">
                                    <a:latin typeface="Cambria Math"/>
                                  </a:rPr>
                                  <m:t>𝑥</m:t>
                                </m:r>
                              </m:e>
                              <m:sup>
                                <m:r>
                                  <a:rPr lang="en-US" i="1">
                                    <a:latin typeface="Cambria Math"/>
                                  </a:rPr>
                                  <m:t>4</m:t>
                                </m:r>
                              </m:sup>
                            </m:sSup>
                            <m:r>
                              <a:rPr lang="en-US" i="1">
                                <a:latin typeface="Cambria Math"/>
                              </a:rPr>
                              <m:t>+10</m:t>
                            </m:r>
                            <m:sSup>
                              <m:sSupPr>
                                <m:ctrlPr>
                                  <a:rPr lang="en-US" i="1">
                                    <a:latin typeface="Cambria Math" panose="02040503050406030204" pitchFamily="18" charset="0"/>
                                  </a:rPr>
                                </m:ctrlPr>
                              </m:sSupPr>
                              <m:e>
                                <m:r>
                                  <a:rPr lang="en-US" i="1">
                                    <a:latin typeface="Cambria Math"/>
                                  </a:rPr>
                                  <m:t>𝑥</m:t>
                                </m:r>
                              </m:e>
                              <m:sup>
                                <m:r>
                                  <a:rPr lang="en-US" i="1">
                                    <a:latin typeface="Cambria Math"/>
                                  </a:rPr>
                                  <m:t>3</m:t>
                                </m:r>
                              </m:sup>
                            </m:sSup>
                            <m:r>
                              <a:rPr lang="en-US" i="1">
                                <a:latin typeface="Cambria Math"/>
                              </a:rPr>
                              <m:t> −8</m:t>
                            </m:r>
                            <m:sSup>
                              <m:sSupPr>
                                <m:ctrlPr>
                                  <a:rPr lang="en-US" i="1">
                                    <a:latin typeface="Cambria Math" panose="02040503050406030204" pitchFamily="18" charset="0"/>
                                  </a:rPr>
                                </m:ctrlPr>
                              </m:sSupPr>
                              <m:e>
                                <m:r>
                                  <a:rPr lang="en-US" i="1">
                                    <a:latin typeface="Cambria Math"/>
                                  </a:rPr>
                                  <m:t>𝑥</m:t>
                                </m:r>
                              </m:e>
                              <m:sup>
                                <m:r>
                                  <a:rPr lang="en-US" i="1">
                                    <a:latin typeface="Cambria Math"/>
                                  </a:rPr>
                                  <m:t>2</m:t>
                                </m:r>
                              </m:sup>
                            </m:sSup>
                            <m:r>
                              <a:rPr lang="en-US" i="1">
                                <a:latin typeface="Cambria Math"/>
                              </a:rPr>
                              <m:t>+15</m:t>
                            </m:r>
                            <m:r>
                              <a:rPr lang="en-US" i="1">
                                <a:latin typeface="Cambria Math"/>
                              </a:rPr>
                              <m:t>𝑥</m:t>
                            </m:r>
                            <m:r>
                              <a:rPr lang="en-US" i="1">
                                <a:latin typeface="Cambria Math"/>
                              </a:rPr>
                              <m:t> −206</m:t>
                            </m:r>
                          </m:den>
                        </m:f>
                      </m:e>
                    </m:func>
                  </m:oMath>
                </a14:m>
                <a:endParaRPr lang="en-US" dirty="0" smtClean="0"/>
              </a:p>
              <a:p>
                <a:endParaRPr lang="en-US" dirty="0" smtClean="0"/>
              </a:p>
              <a:p>
                <a:r>
                  <a:rPr lang="en-US" dirty="0" smtClean="0"/>
                  <a:t>Cheating</a:t>
                </a:r>
              </a:p>
              <a:p>
                <a:pPr lvl="1"/>
                <a14:m>
                  <m:oMath xmlns:m="http://schemas.openxmlformats.org/officeDocument/2006/math">
                    <m:func>
                      <m:funcPr>
                        <m:ctrlPr>
                          <a:rPr lang="en-US" i="1">
                            <a:latin typeface="Cambria Math" panose="02040503050406030204" pitchFamily="18" charset="0"/>
                          </a:rPr>
                        </m:ctrlPr>
                      </m:funcPr>
                      <m:fName>
                        <m:limLow>
                          <m:limLowPr>
                            <m:ctrlPr>
                              <a:rPr lang="en-US" i="1">
                                <a:latin typeface="Cambria Math" panose="02040503050406030204" pitchFamily="18" charset="0"/>
                              </a:rPr>
                            </m:ctrlPr>
                          </m:limLowPr>
                          <m:e>
                            <m:r>
                              <m:rPr>
                                <m:sty m:val="p"/>
                              </m:rPr>
                              <a:rPr lang="en-US">
                                <a:latin typeface="Cambria Math"/>
                              </a:rPr>
                              <m:t>lim</m:t>
                            </m:r>
                          </m:e>
                          <m:lim>
                            <m:r>
                              <a:rPr lang="en-US" i="1">
                                <a:latin typeface="Cambria Math"/>
                              </a:rPr>
                              <m:t>𝑥</m:t>
                            </m:r>
                            <m:r>
                              <a:rPr lang="en-US" i="1">
                                <a:latin typeface="Cambria Math"/>
                              </a:rPr>
                              <m:t> → ∞</m:t>
                            </m:r>
                          </m:lim>
                        </m:limLow>
                      </m:fName>
                      <m:e>
                        <m:func>
                          <m:funcPr>
                            <m:ctrlPr>
                              <a:rPr lang="en-US" b="0" i="1" smtClean="0">
                                <a:latin typeface="Cambria Math" panose="02040503050406030204" pitchFamily="18" charset="0"/>
                              </a:rPr>
                            </m:ctrlPr>
                          </m:funcPr>
                          <m:fName>
                            <m:r>
                              <m:rPr>
                                <m:sty m:val="p"/>
                              </m:rPr>
                              <a:rPr lang="en-US" b="0" i="0" smtClean="0">
                                <a:latin typeface="Cambria Math"/>
                              </a:rPr>
                              <m:t>cos</m:t>
                            </m:r>
                          </m:fName>
                          <m:e>
                            <m:d>
                              <m:dPr>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r>
                                      <a:rPr lang="en-US" b="0" i="1" smtClean="0">
                                        <a:latin typeface="Cambria Math"/>
                                      </a:rPr>
                                      <m:t>1</m:t>
                                    </m:r>
                                  </m:num>
                                  <m:den>
                                    <m:r>
                                      <a:rPr lang="en-US" b="0" i="1" smtClean="0">
                                        <a:latin typeface="Cambria Math"/>
                                      </a:rPr>
                                      <m:t>𝑥</m:t>
                                    </m:r>
                                  </m:den>
                                </m:f>
                              </m:e>
                            </m:d>
                          </m:e>
                        </m:func>
                      </m:e>
                    </m:func>
                  </m:oMath>
                </a14:m>
                <a:endParaRPr lang="en-US" dirty="0" smtClean="0"/>
              </a:p>
              <a:p>
                <a:pPr lvl="2"/>
                <a:r>
                  <a:rPr lang="en-US" dirty="0" smtClean="0"/>
                  <a:t>(graph and substitution)</a:t>
                </a:r>
              </a:p>
              <a:p>
                <a:pPr lvl="2"/>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blipFill rotWithShape="0">
                <a:blip r:embed="rId2"/>
                <a:stretch>
                  <a:fillRect l="-449"/>
                </a:stretch>
              </a:blipFill>
            </p:spPr>
            <p:txBody>
              <a:bodyPr/>
              <a:lstStyle/>
              <a:p>
                <a:r>
                  <a:rPr lang="en-US">
                    <a:noFill/>
                  </a:rPr>
                  <a:t> </a:t>
                </a:r>
              </a:p>
            </p:txBody>
          </p:sp>
        </mc:Fallback>
      </mc:AlternateContent>
    </p:spTree>
    <p:extLst>
      <p:ext uri="{BB962C8B-B14F-4D97-AF65-F5344CB8AC3E}">
        <p14:creationId xmlns:p14="http://schemas.microsoft.com/office/powerpoint/2010/main" val="3165797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circle(in)">
                                      <p:cBhvr>
                                        <p:cTn id="12" dur="2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ircle(in)">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circle(in)">
                                      <p:cBhvr>
                                        <p:cTn id="2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Limits at Infinity Project</a:t>
            </a:r>
          </a:p>
        </p:txBody>
      </p:sp>
      <p:sp>
        <p:nvSpPr>
          <p:cNvPr id="3" name="Content Placeholder 2"/>
          <p:cNvSpPr>
            <a:spLocks noGrp="1"/>
          </p:cNvSpPr>
          <p:nvPr>
            <p:ph sz="quarter" idx="1"/>
          </p:nvPr>
        </p:nvSpPr>
        <p:spPr/>
        <p:txBody>
          <a:bodyPr/>
          <a:lstStyle/>
          <a:p>
            <a:endParaRPr lang="en-US" dirty="0" smtClean="0"/>
          </a:p>
          <a:p>
            <a:endParaRPr lang="en-US" dirty="0"/>
          </a:p>
          <a:p>
            <a:endParaRPr lang="en-US" dirty="0" smtClean="0"/>
          </a:p>
          <a:p>
            <a:endParaRPr lang="en-US" dirty="0"/>
          </a:p>
          <a:p>
            <a:r>
              <a:rPr lang="en-US" dirty="0" smtClean="0"/>
              <a:t>Assignment</a:t>
            </a:r>
            <a:r>
              <a:rPr lang="en-US" dirty="0"/>
              <a:t>:  </a:t>
            </a:r>
          </a:p>
          <a:p>
            <a:pPr lvl="1"/>
            <a:r>
              <a:rPr lang="en-US" dirty="0"/>
              <a:t>pg. 76 (1-65, 69, 70)</a:t>
            </a:r>
          </a:p>
          <a:p>
            <a:pPr lvl="1"/>
            <a:r>
              <a:rPr lang="en-US" dirty="0"/>
              <a:t>Limits At Infinity Project: due the class after the Chapter 2 test</a:t>
            </a:r>
          </a:p>
          <a:p>
            <a:endParaRPr lang="en-US" dirty="0"/>
          </a:p>
        </p:txBody>
      </p:sp>
      <p:pic>
        <p:nvPicPr>
          <p:cNvPr id="4" name="Content Placeholder 3"/>
          <p:cNvPicPr>
            <a:picLocks noChangeAspect="1"/>
          </p:cNvPicPr>
          <p:nvPr/>
        </p:nvPicPr>
        <p:blipFill>
          <a:blip r:embed="rId2"/>
          <a:stretch>
            <a:fillRect/>
          </a:stretch>
        </p:blipFill>
        <p:spPr>
          <a:xfrm>
            <a:off x="612648" y="1981200"/>
            <a:ext cx="8153400" cy="1720418"/>
          </a:xfrm>
          <a:prstGeom prst="rect">
            <a:avLst/>
          </a:prstGeom>
        </p:spPr>
      </p:pic>
    </p:spTree>
    <p:extLst>
      <p:ext uri="{BB962C8B-B14F-4D97-AF65-F5344CB8AC3E}">
        <p14:creationId xmlns:p14="http://schemas.microsoft.com/office/powerpoint/2010/main" val="13960263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2.3</a:t>
            </a:r>
            <a:endParaRPr lang="en-US" dirty="0"/>
          </a:p>
        </p:txBody>
      </p:sp>
      <p:sp>
        <p:nvSpPr>
          <p:cNvPr id="3" name="Title 2"/>
          <p:cNvSpPr>
            <a:spLocks noGrp="1"/>
          </p:cNvSpPr>
          <p:nvPr>
            <p:ph type="title"/>
          </p:nvPr>
        </p:nvSpPr>
        <p:spPr/>
        <p:txBody>
          <a:bodyPr/>
          <a:lstStyle/>
          <a:p>
            <a:r>
              <a:rPr lang="en-US" dirty="0" smtClean="0"/>
              <a:t>Continuity</a:t>
            </a:r>
            <a:endParaRPr lang="en-US" dirty="0"/>
          </a:p>
        </p:txBody>
      </p:sp>
    </p:spTree>
    <p:extLst>
      <p:ext uri="{BB962C8B-B14F-4D97-AF65-F5344CB8AC3E}">
        <p14:creationId xmlns:p14="http://schemas.microsoft.com/office/powerpoint/2010/main" val="34442646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2.3 Continuity</a:t>
            </a:r>
            <a:endParaRPr lang="en-US" dirty="0"/>
          </a:p>
        </p:txBody>
      </p:sp>
      <p:sp>
        <p:nvSpPr>
          <p:cNvPr id="3" name="Content Placeholder 2"/>
          <p:cNvSpPr>
            <a:spLocks noGrp="1"/>
          </p:cNvSpPr>
          <p:nvPr>
            <p:ph sz="quarter" idx="1"/>
          </p:nvPr>
        </p:nvSpPr>
        <p:spPr/>
        <p:txBody>
          <a:bodyPr>
            <a:normAutofit/>
          </a:bodyPr>
          <a:lstStyle/>
          <a:p>
            <a:r>
              <a:rPr lang="en-US" dirty="0" smtClean="0"/>
              <a:t>A very non-technical definition of continuity: A graph is continuous everywhere you don’t have to lift your pencil to draw the graph</a:t>
            </a:r>
          </a:p>
          <a:p>
            <a:r>
              <a:rPr lang="en-US" dirty="0" smtClean="0"/>
              <a:t>A more technical definition of continuity: As </a:t>
            </a:r>
            <a:r>
              <a:rPr lang="en-US" i="1" dirty="0" smtClean="0"/>
              <a:t>x</a:t>
            </a:r>
            <a:r>
              <a:rPr lang="en-US" dirty="0" smtClean="0"/>
              <a:t> approaches </a:t>
            </a:r>
            <a:r>
              <a:rPr lang="en-US" i="1" dirty="0" smtClean="0"/>
              <a:t>a</a:t>
            </a:r>
            <a:r>
              <a:rPr lang="en-US" dirty="0" smtClean="0"/>
              <a:t>, the limit exists and is the same as the function value.</a:t>
            </a:r>
          </a:p>
          <a:p>
            <a:r>
              <a:rPr lang="en-US" dirty="0" smtClean="0"/>
              <a:t>Sometimes, a graph can be said to be “continuous on its domain” despite having a discontinuity.  (Now we’re skipping problems 31-40.)</a:t>
            </a:r>
          </a:p>
          <a:p>
            <a:pPr marL="0" indent="0">
              <a:buNone/>
            </a:pPr>
            <a:endParaRPr lang="en-US" dirty="0" smtClean="0"/>
          </a:p>
        </p:txBody>
      </p:sp>
    </p:spTree>
    <p:extLst>
      <p:ext uri="{BB962C8B-B14F-4D97-AF65-F5344CB8AC3E}">
        <p14:creationId xmlns:p14="http://schemas.microsoft.com/office/powerpoint/2010/main" val="1771312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heel(1)">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heel(1)">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a:t>2.1</a:t>
            </a:r>
          </a:p>
        </p:txBody>
      </p:sp>
      <p:sp>
        <p:nvSpPr>
          <p:cNvPr id="3" name="Title 2"/>
          <p:cNvSpPr>
            <a:spLocks noGrp="1"/>
          </p:cNvSpPr>
          <p:nvPr>
            <p:ph type="title"/>
          </p:nvPr>
        </p:nvSpPr>
        <p:spPr/>
        <p:txBody>
          <a:bodyPr/>
          <a:lstStyle/>
          <a:p>
            <a:r>
              <a:rPr lang="en-US" dirty="0" smtClean="0"/>
              <a:t>Introduction </a:t>
            </a:r>
            <a:r>
              <a:rPr lang="en-US" dirty="0"/>
              <a:t>to Limits</a:t>
            </a:r>
          </a:p>
        </p:txBody>
      </p:sp>
    </p:spTree>
    <p:extLst>
      <p:ext uri="{BB962C8B-B14F-4D97-AF65-F5344CB8AC3E}">
        <p14:creationId xmlns:p14="http://schemas.microsoft.com/office/powerpoint/2010/main" val="38528953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2.3 Continuity</a:t>
            </a:r>
          </a:p>
        </p:txBody>
      </p:sp>
      <p:sp>
        <p:nvSpPr>
          <p:cNvPr id="3" name="Content Placeholder 2"/>
          <p:cNvSpPr>
            <a:spLocks noGrp="1"/>
          </p:cNvSpPr>
          <p:nvPr>
            <p:ph sz="quarter" idx="1"/>
          </p:nvPr>
        </p:nvSpPr>
        <p:spPr/>
        <p:txBody>
          <a:bodyPr/>
          <a:lstStyle/>
          <a:p>
            <a:r>
              <a:rPr lang="en-US" dirty="0"/>
              <a:t>Types of discontinuities (pg. 80): removable (hole), jump, infinite, and oscillating (how to show with limits)</a:t>
            </a:r>
          </a:p>
          <a:p>
            <a:endParaRPr lang="en-US" dirty="0"/>
          </a:p>
        </p:txBody>
      </p:sp>
      <p:pic>
        <p:nvPicPr>
          <p:cNvPr id="4" name="Content Placeholder 3"/>
          <p:cNvPicPr>
            <a:picLocks noChangeAspect="1"/>
          </p:cNvPicPr>
          <p:nvPr/>
        </p:nvPicPr>
        <p:blipFill>
          <a:blip r:embed="rId2"/>
          <a:stretch>
            <a:fillRect/>
          </a:stretch>
        </p:blipFill>
        <p:spPr>
          <a:xfrm>
            <a:off x="612648" y="2997200"/>
            <a:ext cx="8042761" cy="3098800"/>
          </a:xfrm>
          <a:prstGeom prst="rect">
            <a:avLst/>
          </a:prstGeom>
        </p:spPr>
      </p:pic>
    </p:spTree>
    <p:extLst>
      <p:ext uri="{BB962C8B-B14F-4D97-AF65-F5344CB8AC3E}">
        <p14:creationId xmlns:p14="http://schemas.microsoft.com/office/powerpoint/2010/main" val="2705157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2.3 Continuity</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p:txBody>
              <a:bodyPr>
                <a:normAutofit/>
              </a:bodyPr>
              <a:lstStyle/>
              <a:p>
                <a:r>
                  <a:rPr lang="en-US" smtClean="0"/>
                  <a:t>Example</a:t>
                </a:r>
                <a:r>
                  <a:rPr lang="en-US" dirty="0" smtClean="0"/>
                  <a:t>: Find all points of discontinuity and identify the type for </a:t>
                </a:r>
                <a14:m>
                  <m:oMath xmlns:m="http://schemas.openxmlformats.org/officeDocument/2006/math">
                    <m:r>
                      <m:rPr>
                        <m:sty m:val="p"/>
                      </m:rPr>
                      <a:rPr lang="en-US" b="0" i="0" smtClean="0">
                        <a:latin typeface="Cambria Math"/>
                      </a:rPr>
                      <m:t>y</m:t>
                    </m:r>
                    <m:r>
                      <a:rPr lang="en-US" b="0" i="0" smtClean="0">
                        <a:latin typeface="Cambria Math"/>
                      </a:rPr>
                      <m:t>= </m:t>
                    </m:r>
                    <m:f>
                      <m:fPr>
                        <m:ctrlPr>
                          <a:rPr lang="en-US" i="1" smtClean="0">
                            <a:latin typeface="Cambria Math" panose="02040503050406030204" pitchFamily="18" charset="0"/>
                          </a:rPr>
                        </m:ctrlPr>
                      </m:fPr>
                      <m:num>
                        <m:r>
                          <a:rPr lang="en-US" b="0" i="1" smtClean="0">
                            <a:latin typeface="Cambria Math"/>
                          </a:rPr>
                          <m:t>(</m:t>
                        </m:r>
                        <m:r>
                          <a:rPr lang="en-US" b="0" i="1" smtClean="0">
                            <a:latin typeface="Cambria Math"/>
                          </a:rPr>
                          <m:t>𝑥</m:t>
                        </m:r>
                        <m:r>
                          <a:rPr lang="en-US" b="0" i="1" smtClean="0">
                            <a:latin typeface="Cambria Math"/>
                          </a:rPr>
                          <m:t> −1)</m:t>
                        </m:r>
                      </m:num>
                      <m:den>
                        <m:r>
                          <a:rPr lang="en-US" b="0" i="1" smtClean="0">
                            <a:latin typeface="Cambria Math"/>
                          </a:rPr>
                          <m:t>(</m:t>
                        </m:r>
                        <m:r>
                          <a:rPr lang="en-US" b="0" i="1" smtClean="0">
                            <a:latin typeface="Cambria Math"/>
                          </a:rPr>
                          <m:t>𝑥</m:t>
                        </m:r>
                        <m:r>
                          <a:rPr lang="en-US" b="0" i="1" smtClean="0">
                            <a:latin typeface="Cambria Math"/>
                          </a:rPr>
                          <m:t>+2)(</m:t>
                        </m:r>
                        <m:r>
                          <a:rPr lang="en-US" b="0" i="1" smtClean="0">
                            <a:latin typeface="Cambria Math"/>
                          </a:rPr>
                          <m:t>𝑥</m:t>
                        </m:r>
                        <m:r>
                          <a:rPr lang="en-US" b="0" i="1" smtClean="0">
                            <a:latin typeface="Cambria Math"/>
                          </a:rPr>
                          <m:t> −1)</m:t>
                        </m:r>
                      </m:den>
                    </m:f>
                  </m:oMath>
                </a14:m>
                <a:r>
                  <a:rPr lang="en-US" dirty="0" smtClean="0"/>
                  <a:t>.</a:t>
                </a:r>
              </a:p>
              <a:p>
                <a:endParaRPr lang="en-US" dirty="0" smtClean="0"/>
              </a:p>
              <a:p>
                <a:r>
                  <a:rPr lang="en-US" dirty="0"/>
                  <a:t>Example: Find all points of discontinuity and identify the type for </a:t>
                </a:r>
                <a14:m>
                  <m:oMath xmlns:m="http://schemas.openxmlformats.org/officeDocument/2006/math">
                    <m:r>
                      <m:rPr>
                        <m:sty m:val="p"/>
                      </m:rPr>
                      <a:rPr lang="en-US">
                        <a:latin typeface="Cambria Math"/>
                      </a:rPr>
                      <m:t>y</m:t>
                    </m:r>
                    <m:r>
                      <a:rPr lang="en-US">
                        <a:latin typeface="Cambria Math"/>
                      </a:rPr>
                      <m:t>= </m:t>
                    </m:r>
                    <m:f>
                      <m:fPr>
                        <m:ctrlPr>
                          <a:rPr lang="en-US" i="1">
                            <a:latin typeface="Cambria Math" panose="02040503050406030204" pitchFamily="18" charset="0"/>
                          </a:rPr>
                        </m:ctrlPr>
                      </m:fPr>
                      <m:num>
                        <m:r>
                          <a:rPr lang="en-US" i="1">
                            <a:latin typeface="Cambria Math"/>
                          </a:rPr>
                          <m:t>(</m:t>
                        </m:r>
                        <m:r>
                          <a:rPr lang="en-US" i="1">
                            <a:latin typeface="Cambria Math"/>
                          </a:rPr>
                          <m:t>𝑥</m:t>
                        </m:r>
                        <m:r>
                          <a:rPr lang="en-US" i="1">
                            <a:latin typeface="Cambria Math"/>
                          </a:rPr>
                          <m:t> −4)(</m:t>
                        </m:r>
                        <m:r>
                          <a:rPr lang="en-US" b="0" i="1" smtClean="0">
                            <a:latin typeface="Cambria Math" panose="02040503050406030204" pitchFamily="18" charset="0"/>
                          </a:rPr>
                          <m:t>𝑥</m:t>
                        </m:r>
                        <m:r>
                          <a:rPr lang="en-US" b="0" i="1" smtClean="0">
                            <a:latin typeface="Cambria Math" panose="02040503050406030204" pitchFamily="18" charset="0"/>
                          </a:rPr>
                          <m:t>+3)</m:t>
                        </m:r>
                      </m:num>
                      <m:den>
                        <m:r>
                          <a:rPr lang="en-US" i="1">
                            <a:latin typeface="Cambria Math"/>
                          </a:rPr>
                          <m:t>(</m:t>
                        </m:r>
                        <m:r>
                          <a:rPr lang="en-US" i="1">
                            <a:latin typeface="Cambria Math"/>
                          </a:rPr>
                          <m:t>𝑥</m:t>
                        </m:r>
                        <m:r>
                          <a:rPr lang="en-US" i="1">
                            <a:latin typeface="Cambria Math"/>
                          </a:rPr>
                          <m:t>+3)</m:t>
                        </m:r>
                      </m:den>
                    </m:f>
                  </m:oMath>
                </a14:m>
                <a:r>
                  <a:rPr lang="en-US" dirty="0"/>
                  <a:t>.</a:t>
                </a:r>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blipFill rotWithShape="0">
                <a:blip r:embed="rId2"/>
                <a:stretch>
                  <a:fillRect l="-449" t="-1357" r="-2842"/>
                </a:stretch>
              </a:blipFill>
            </p:spPr>
            <p:txBody>
              <a:bodyPr/>
              <a:lstStyle/>
              <a:p>
                <a:r>
                  <a:rPr lang="en-US">
                    <a:noFill/>
                  </a:rPr>
                  <a:t> </a:t>
                </a:r>
              </a:p>
            </p:txBody>
          </p:sp>
        </mc:Fallback>
      </mc:AlternateContent>
    </p:spTree>
    <p:extLst>
      <p:ext uri="{BB962C8B-B14F-4D97-AF65-F5344CB8AC3E}">
        <p14:creationId xmlns:p14="http://schemas.microsoft.com/office/powerpoint/2010/main" val="3376666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heel(1)">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2.3 Continuity</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p:txBody>
              <a:bodyPr/>
              <a:lstStyle/>
              <a:p>
                <a:r>
                  <a:rPr lang="en-US" dirty="0" smtClean="0"/>
                  <a:t>Example: Find all points of discontinuity and identify the type for </a:t>
                </a:r>
                <a14:m>
                  <m:oMath xmlns:m="http://schemas.openxmlformats.org/officeDocument/2006/math">
                    <m:r>
                      <a:rPr lang="en-US" i="1">
                        <a:latin typeface="Cambria Math"/>
                      </a:rPr>
                      <m:t>𝑓</m:t>
                    </m:r>
                    <m:d>
                      <m:dPr>
                        <m:ctrlPr>
                          <a:rPr lang="en-US" i="1">
                            <a:latin typeface="Cambria Math" panose="02040503050406030204" pitchFamily="18" charset="0"/>
                          </a:rPr>
                        </m:ctrlPr>
                      </m:dPr>
                      <m:e>
                        <m:r>
                          <a:rPr lang="en-US" i="1">
                            <a:latin typeface="Cambria Math"/>
                          </a:rPr>
                          <m:t>𝑥</m:t>
                        </m:r>
                      </m:e>
                    </m:d>
                    <m:r>
                      <a:rPr lang="en-US" i="1">
                        <a:latin typeface="Cambria Math"/>
                      </a:rPr>
                      <m:t>= </m:t>
                    </m:r>
                    <m:d>
                      <m:dPr>
                        <m:begChr m:val="{"/>
                        <m:endChr m:val=""/>
                        <m:ctrlPr>
                          <a:rPr lang="en-US" i="1">
                            <a:latin typeface="Cambria Math" panose="02040503050406030204" pitchFamily="18" charset="0"/>
                          </a:rPr>
                        </m:ctrlPr>
                      </m:dPr>
                      <m:e>
                        <m:m>
                          <m:mPr>
                            <m:mcs>
                              <m:mc>
                                <m:mcPr>
                                  <m:count m:val="2"/>
                                  <m:mcJc m:val="center"/>
                                </m:mcPr>
                              </m:mc>
                            </m:mcs>
                            <m:ctrlPr>
                              <a:rPr lang="en-US" i="1" smtClean="0">
                                <a:latin typeface="Cambria Math" panose="02040503050406030204" pitchFamily="18" charset="0"/>
                              </a:rPr>
                            </m:ctrlPr>
                          </m:mPr>
                          <m:mr>
                            <m:e>
                              <m:func>
                                <m:funcPr>
                                  <m:ctrlPr>
                                    <a:rPr lang="en-US" b="0" i="1" smtClean="0">
                                      <a:latin typeface="Cambria Math" panose="02040503050406030204" pitchFamily="18" charset="0"/>
                                    </a:rPr>
                                  </m:ctrlPr>
                                </m:funcPr>
                                <m:fName>
                                  <m:r>
                                    <m:rPr>
                                      <m:sty m:val="p"/>
                                      <m:brk m:alnAt="7"/>
                                    </m:rPr>
                                    <a:rPr lang="en-US" b="0" i="0" smtClean="0">
                                      <a:latin typeface="Cambria Math" panose="02040503050406030204" pitchFamily="18" charset="0"/>
                                    </a:rPr>
                                    <m:t>s</m:t>
                                  </m:r>
                                  <m:r>
                                    <m:rPr>
                                      <m:sty m:val="p"/>
                                    </m:rPr>
                                    <a:rPr lang="en-US" b="0" i="0" smtClean="0">
                                      <a:latin typeface="Cambria Math" panose="02040503050406030204" pitchFamily="18" charset="0"/>
                                    </a:rPr>
                                    <m:t>in</m:t>
                                  </m:r>
                                </m:fName>
                                <m:e>
                                  <m:r>
                                    <a:rPr lang="en-US" b="0" i="1" smtClean="0">
                                      <a:latin typeface="Cambria Math" panose="02040503050406030204" pitchFamily="18" charset="0"/>
                                    </a:rPr>
                                    <m:t>𝑥</m:t>
                                  </m:r>
                                </m:e>
                              </m:func>
                              <m:r>
                                <m:rPr>
                                  <m:brk m:alnAt="7"/>
                                </m:rPr>
                                <a:rPr lang="en-US" b="0" i="1" smtClean="0">
                                  <a:latin typeface="Cambria Math" panose="02040503050406030204" pitchFamily="18" charset="0"/>
                                </a:rPr>
                                <m:t>,</m:t>
                              </m:r>
                            </m:e>
                            <m:e>
                              <m:r>
                                <a:rPr lang="en-US" i="1">
                                  <a:latin typeface="Cambria Math"/>
                                </a:rPr>
                                <m:t>𝑥</m:t>
                              </m:r>
                              <m:r>
                                <a:rPr lang="en-US" i="1">
                                  <a:latin typeface="Cambria Math"/>
                                </a:rPr>
                                <m:t> ≤0</m:t>
                              </m:r>
                            </m:e>
                          </m:mr>
                          <m:mr>
                            <m:e>
                              <m:func>
                                <m:funcPr>
                                  <m:ctrlPr>
                                    <a:rPr lang="en-US" b="0" i="1" smtClean="0">
                                      <a:latin typeface="Cambria Math" panose="02040503050406030204" pitchFamily="18" charset="0"/>
                                    </a:rPr>
                                  </m:ctrlPr>
                                </m:funcPr>
                                <m:fName>
                                  <m:r>
                                    <m:rPr>
                                      <m:sty m:val="p"/>
                                    </m:rPr>
                                    <a:rPr lang="en-US" b="0" i="0" smtClean="0">
                                      <a:latin typeface="Cambria Math" panose="02040503050406030204" pitchFamily="18" charset="0"/>
                                    </a:rPr>
                                    <m:t>cos</m:t>
                                  </m:r>
                                </m:fName>
                                <m:e>
                                  <m:r>
                                    <a:rPr lang="en-US" b="0" i="1" smtClean="0">
                                      <a:latin typeface="Cambria Math" panose="02040503050406030204" pitchFamily="18" charset="0"/>
                                    </a:rPr>
                                    <m:t>𝑥</m:t>
                                  </m:r>
                                  <m:r>
                                    <a:rPr lang="en-US" b="0" i="1" smtClean="0">
                                      <a:latin typeface="Cambria Math" panose="02040503050406030204" pitchFamily="18" charset="0"/>
                                    </a:rPr>
                                    <m:t>,</m:t>
                                  </m:r>
                                </m:e>
                              </m:func>
                            </m:e>
                            <m:e>
                              <m:r>
                                <a:rPr lang="en-US" b="0" i="1" smtClean="0">
                                  <a:latin typeface="Cambria Math" panose="02040503050406030204" pitchFamily="18" charset="0"/>
                                </a:rPr>
                                <m:t>𝑥</m:t>
                              </m:r>
                              <m:r>
                                <a:rPr lang="en-US" b="0" i="1" smtClean="0">
                                  <a:latin typeface="Cambria Math" panose="02040503050406030204" pitchFamily="18" charset="0"/>
                                </a:rPr>
                                <m:t>&gt;0</m:t>
                              </m:r>
                            </m:e>
                          </m:mr>
                        </m:m>
                      </m:e>
                    </m:d>
                  </m:oMath>
                </a14:m>
                <a:endParaRPr lang="en-US" dirty="0" smtClean="0"/>
              </a:p>
              <a:p>
                <a:endParaRPr lang="en-US" dirty="0"/>
              </a:p>
              <a:p>
                <a:r>
                  <a:rPr lang="en-US" dirty="0"/>
                  <a:t>Example: Find all points of discontinuity and identify the type for </a:t>
                </a:r>
                <a14:m>
                  <m:oMath xmlns:m="http://schemas.openxmlformats.org/officeDocument/2006/math">
                    <m:r>
                      <a:rPr lang="en-US" i="1">
                        <a:latin typeface="Cambria Math"/>
                      </a:rPr>
                      <m:t>𝑓</m:t>
                    </m:r>
                    <m:d>
                      <m:dPr>
                        <m:ctrlPr>
                          <a:rPr lang="en-US" i="1">
                            <a:latin typeface="Cambria Math" panose="02040503050406030204" pitchFamily="18" charset="0"/>
                          </a:rPr>
                        </m:ctrlPr>
                      </m:dPr>
                      <m:e>
                        <m:r>
                          <a:rPr lang="en-US" i="1">
                            <a:latin typeface="Cambria Math"/>
                          </a:rPr>
                          <m:t>𝑥</m:t>
                        </m:r>
                      </m:e>
                    </m:d>
                    <m:r>
                      <a:rPr lang="en-US" i="1">
                        <a:latin typeface="Cambria Math"/>
                      </a:rPr>
                      <m:t>= </m:t>
                    </m:r>
                    <m:d>
                      <m:dPr>
                        <m:begChr m:val="{"/>
                        <m:endChr m:val=""/>
                        <m:ctrlPr>
                          <a:rPr lang="en-US" i="1">
                            <a:latin typeface="Cambria Math" panose="02040503050406030204" pitchFamily="18" charset="0"/>
                          </a:rPr>
                        </m:ctrlPr>
                      </m:dPr>
                      <m:e>
                        <m:m>
                          <m:mPr>
                            <m:mcs>
                              <m:mc>
                                <m:mcPr>
                                  <m:count m:val="2"/>
                                  <m:mcJc m:val="center"/>
                                </m:mcPr>
                              </m:mc>
                            </m:mcs>
                            <m:ctrlPr>
                              <a:rPr lang="en-US" i="1">
                                <a:latin typeface="Cambria Math" panose="02040503050406030204" pitchFamily="18" charset="0"/>
                              </a:rPr>
                            </m:ctrlPr>
                          </m:mPr>
                          <m:mr>
                            <m:e>
                              <m:sSup>
                                <m:sSupPr>
                                  <m:ctrlPr>
                                    <a:rPr lang="en-US" i="1">
                                      <a:latin typeface="Cambria Math" panose="02040503050406030204" pitchFamily="18" charset="0"/>
                                    </a:rPr>
                                  </m:ctrlPr>
                                </m:sSupPr>
                                <m:e>
                                  <m:r>
                                    <a:rPr lang="en-US" i="1">
                                      <a:latin typeface="Cambria Math"/>
                                    </a:rPr>
                                    <m:t>𝑥</m:t>
                                  </m:r>
                                </m:e>
                                <m:sup>
                                  <m:r>
                                    <a:rPr lang="en-US" i="1">
                                      <a:latin typeface="Cambria Math"/>
                                    </a:rPr>
                                    <m:t>2</m:t>
                                  </m:r>
                                </m:sup>
                              </m:sSup>
                              <m:r>
                                <a:rPr lang="en-US" i="1">
                                  <a:latin typeface="Cambria Math"/>
                                </a:rPr>
                                <m:t>,</m:t>
                              </m:r>
                            </m:e>
                            <m:e>
                              <m:r>
                                <a:rPr lang="en-US" i="1">
                                  <a:latin typeface="Cambria Math"/>
                                </a:rPr>
                                <m:t>𝑥</m:t>
                              </m:r>
                              <m:r>
                                <a:rPr lang="en-US" i="1">
                                  <a:latin typeface="Cambria Math"/>
                                </a:rPr>
                                <m:t> ≤−2</m:t>
                              </m:r>
                            </m:e>
                          </m:mr>
                          <m:mr>
                            <m:e>
                              <m:r>
                                <a:rPr lang="en-US" i="1">
                                  <a:latin typeface="Cambria Math"/>
                                </a:rPr>
                                <m:t>−2</m:t>
                              </m:r>
                              <m:r>
                                <a:rPr lang="en-US" i="1">
                                  <a:latin typeface="Cambria Math"/>
                                </a:rPr>
                                <m:t>𝑥</m:t>
                              </m:r>
                              <m:r>
                                <a:rPr lang="en-US" i="1">
                                  <a:latin typeface="Cambria Math"/>
                                </a:rPr>
                                <m:t>,</m:t>
                              </m:r>
                            </m:e>
                            <m:e>
                              <m:r>
                                <a:rPr lang="en-US" i="1">
                                  <a:latin typeface="Cambria Math"/>
                                </a:rPr>
                                <m:t>−2&lt;</m:t>
                              </m:r>
                              <m:r>
                                <a:rPr lang="en-US" i="1">
                                  <a:latin typeface="Cambria Math"/>
                                </a:rPr>
                                <m:t>𝑥</m:t>
                              </m:r>
                              <m:r>
                                <a:rPr lang="en-US" i="1">
                                  <a:latin typeface="Cambria Math"/>
                                </a:rPr>
                                <m:t>&lt;2</m:t>
                              </m:r>
                            </m:e>
                          </m:mr>
                          <m:mr>
                            <m:e>
                              <m:r>
                                <a:rPr lang="en-US" i="1">
                                  <a:latin typeface="Cambria Math"/>
                                </a:rPr>
                                <m:t>𝑥</m:t>
                              </m:r>
                              <m:r>
                                <a:rPr lang="en-US" i="1">
                                  <a:latin typeface="Cambria Math"/>
                                </a:rPr>
                                <m:t>+1,</m:t>
                              </m:r>
                            </m:e>
                            <m:e>
                              <m:r>
                                <a:rPr lang="en-US" i="1">
                                  <a:latin typeface="Cambria Math"/>
                                </a:rPr>
                                <m:t>𝑥</m:t>
                              </m:r>
                              <m:r>
                                <a:rPr lang="en-US" i="1">
                                  <a:latin typeface="Cambria Math"/>
                                </a:rPr>
                                <m:t> ≥2</m:t>
                              </m:r>
                            </m:e>
                          </m:mr>
                        </m:m>
                      </m:e>
                    </m:d>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blipFill rotWithShape="0">
                <a:blip r:embed="rId2"/>
                <a:stretch>
                  <a:fillRect l="-449" t="-1357" r="-2842"/>
                </a:stretch>
              </a:blipFill>
            </p:spPr>
            <p:txBody>
              <a:bodyPr/>
              <a:lstStyle/>
              <a:p>
                <a:r>
                  <a:rPr lang="en-US">
                    <a:noFill/>
                  </a:rPr>
                  <a:t> </a:t>
                </a:r>
              </a:p>
            </p:txBody>
          </p:sp>
        </mc:Fallback>
      </mc:AlternateContent>
    </p:spTree>
    <p:extLst>
      <p:ext uri="{BB962C8B-B14F-4D97-AF65-F5344CB8AC3E}">
        <p14:creationId xmlns:p14="http://schemas.microsoft.com/office/powerpoint/2010/main" val="2429197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heel(1)">
                                      <p:cBhvr>
                                        <p:cTn id="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2.3 Continuity</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p:txBody>
              <a:bodyPr>
                <a:normAutofit fontScale="92500" lnSpcReduction="10000"/>
              </a:bodyPr>
              <a:lstStyle/>
              <a:p>
                <a:r>
                  <a:rPr lang="en-US" dirty="0" smtClean="0"/>
                  <a:t>Intermediate Value Theorem (IVT): If y = f(x) is continuous on [a, b] then it takes on all values between f(a) and f(b).</a:t>
                </a:r>
              </a:p>
              <a:p>
                <a:r>
                  <a:rPr lang="en-US" dirty="0" smtClean="0"/>
                  <a:t>Example: Verify the IVT applies on [-2, 2] for </a:t>
                </a:r>
                <a14:m>
                  <m:oMath xmlns:m="http://schemas.openxmlformats.org/officeDocument/2006/math">
                    <m:r>
                      <a:rPr lang="en-US" b="0" i="1" smtClean="0">
                        <a:latin typeface="Cambria Math"/>
                      </a:rPr>
                      <m:t>𝑗</m:t>
                    </m:r>
                    <m:d>
                      <m:dPr>
                        <m:ctrlPr>
                          <a:rPr lang="en-US" b="0" i="1" smtClean="0">
                            <a:latin typeface="Cambria Math" panose="02040503050406030204" pitchFamily="18" charset="0"/>
                          </a:rPr>
                        </m:ctrlPr>
                      </m:dPr>
                      <m:e>
                        <m:r>
                          <a:rPr lang="en-US" b="0" i="1" smtClean="0">
                            <a:latin typeface="Cambria Math"/>
                          </a:rPr>
                          <m:t>𝑥</m:t>
                        </m:r>
                      </m:e>
                    </m:d>
                    <m:r>
                      <a:rPr lang="en-US" b="0" i="1" smtClean="0">
                        <a:latin typeface="Cambria Math"/>
                      </a:rPr>
                      <m:t>=</m:t>
                    </m:r>
                    <m:r>
                      <a:rPr lang="en-US" b="0" i="1" smtClean="0">
                        <a:latin typeface="Cambria Math" panose="02040503050406030204" pitchFamily="18" charset="0"/>
                      </a:rPr>
                      <m:t>3</m:t>
                    </m:r>
                    <m:r>
                      <a:rPr lang="en-US" b="0" i="1" smtClean="0">
                        <a:latin typeface="Cambria Math"/>
                      </a:rPr>
                      <m:t>𝑥</m:t>
                    </m:r>
                    <m:r>
                      <a:rPr lang="en-US" b="0" i="1" smtClean="0">
                        <a:latin typeface="Cambria Math" panose="02040503050406030204" pitchFamily="18" charset="0"/>
                      </a:rPr>
                      <m:t>+3</m:t>
                    </m:r>
                  </m:oMath>
                </a14:m>
                <a:r>
                  <a:rPr lang="en-US" dirty="0" smtClean="0"/>
                  <a:t> and find </a:t>
                </a:r>
                <a14:m>
                  <m:oMath xmlns:m="http://schemas.openxmlformats.org/officeDocument/2006/math">
                    <m:r>
                      <a:rPr lang="en-US" i="1">
                        <a:latin typeface="Cambria Math"/>
                      </a:rPr>
                      <m:t>𝑗</m:t>
                    </m:r>
                    <m:d>
                      <m:dPr>
                        <m:ctrlPr>
                          <a:rPr lang="en-US" i="1">
                            <a:latin typeface="Cambria Math" panose="02040503050406030204" pitchFamily="18" charset="0"/>
                          </a:rPr>
                        </m:ctrlPr>
                      </m:dPr>
                      <m:e>
                        <m:r>
                          <a:rPr lang="en-US" b="0" i="1" smtClean="0">
                            <a:latin typeface="Cambria Math"/>
                          </a:rPr>
                          <m:t>𝑐</m:t>
                        </m:r>
                      </m:e>
                    </m:d>
                    <m:r>
                      <a:rPr lang="en-US" i="1">
                        <a:latin typeface="Cambria Math"/>
                      </a:rPr>
                      <m:t>=</m:t>
                    </m:r>
                    <m:r>
                      <a:rPr lang="en-US" b="0" i="1" smtClean="0">
                        <a:latin typeface="Cambria Math" panose="02040503050406030204" pitchFamily="18" charset="0"/>
                      </a:rPr>
                      <m:t>2</m:t>
                    </m:r>
                  </m:oMath>
                </a14:m>
                <a:r>
                  <a:rPr lang="en-US" dirty="0" smtClean="0"/>
                  <a:t>.</a:t>
                </a:r>
              </a:p>
              <a:p>
                <a:r>
                  <a:rPr lang="en-US" dirty="0"/>
                  <a:t>Example:Verify the IVT applies on </a:t>
                </a:r>
                <a:r>
                  <a:rPr lang="en-US" dirty="0" smtClean="0"/>
                  <a:t>[0, 5] </a:t>
                </a:r>
                <a:r>
                  <a:rPr lang="en-US" dirty="0"/>
                  <a:t>for </a:t>
                </a:r>
                <a14:m>
                  <m:oMath xmlns:m="http://schemas.openxmlformats.org/officeDocument/2006/math">
                    <m:r>
                      <a:rPr lang="en-US" i="1">
                        <a:latin typeface="Cambria Math"/>
                      </a:rPr>
                      <m:t>𝑗</m:t>
                    </m:r>
                    <m:d>
                      <m:dPr>
                        <m:ctrlPr>
                          <a:rPr lang="en-US" i="1">
                            <a:latin typeface="Cambria Math" panose="02040503050406030204" pitchFamily="18" charset="0"/>
                          </a:rPr>
                        </m:ctrlPr>
                      </m:dPr>
                      <m:e>
                        <m:r>
                          <a:rPr lang="en-US" i="1">
                            <a:latin typeface="Cambria Math"/>
                          </a:rPr>
                          <m:t>𝑥</m:t>
                        </m:r>
                      </m:e>
                    </m:d>
                    <m:r>
                      <a:rPr lang="en-US" i="1">
                        <a:latin typeface="Cambria Math"/>
                      </a:rPr>
                      <m:t>= </m:t>
                    </m:r>
                    <m:sSup>
                      <m:sSupPr>
                        <m:ctrlPr>
                          <a:rPr lang="en-US" i="1">
                            <a:latin typeface="Cambria Math" panose="02040503050406030204" pitchFamily="18" charset="0"/>
                          </a:rPr>
                        </m:ctrlPr>
                      </m:sSupPr>
                      <m:e>
                        <m:r>
                          <a:rPr lang="en-US" i="1">
                            <a:latin typeface="Cambria Math"/>
                          </a:rPr>
                          <m:t>𝑥</m:t>
                        </m:r>
                      </m:e>
                      <m:sup>
                        <m:r>
                          <a:rPr lang="en-US" i="1">
                            <a:latin typeface="Cambria Math"/>
                          </a:rPr>
                          <m:t>2</m:t>
                        </m:r>
                      </m:sup>
                    </m:sSup>
                    <m:r>
                      <a:rPr lang="en-US" i="1">
                        <a:latin typeface="Cambria Math"/>
                      </a:rPr>
                      <m:t>+</m:t>
                    </m:r>
                    <m:r>
                      <a:rPr lang="en-US" i="1">
                        <a:latin typeface="Cambria Math"/>
                      </a:rPr>
                      <m:t>𝑥</m:t>
                    </m:r>
                    <m:r>
                      <a:rPr lang="en-US" i="1">
                        <a:latin typeface="Cambria Math"/>
                      </a:rPr>
                      <m:t> −2</m:t>
                    </m:r>
                  </m:oMath>
                </a14:m>
                <a:r>
                  <a:rPr lang="en-US" dirty="0"/>
                  <a:t> and find </a:t>
                </a:r>
                <a14:m>
                  <m:oMath xmlns:m="http://schemas.openxmlformats.org/officeDocument/2006/math">
                    <m:r>
                      <a:rPr lang="en-US" i="1">
                        <a:latin typeface="Cambria Math"/>
                      </a:rPr>
                      <m:t>𝑗</m:t>
                    </m:r>
                    <m:d>
                      <m:dPr>
                        <m:ctrlPr>
                          <a:rPr lang="en-US" i="1">
                            <a:latin typeface="Cambria Math" panose="02040503050406030204" pitchFamily="18" charset="0"/>
                          </a:rPr>
                        </m:ctrlPr>
                      </m:dPr>
                      <m:e>
                        <m:r>
                          <a:rPr lang="en-US" i="1">
                            <a:latin typeface="Cambria Math"/>
                          </a:rPr>
                          <m:t>𝑐</m:t>
                        </m:r>
                      </m:e>
                    </m:d>
                    <m:r>
                      <a:rPr lang="en-US" i="1">
                        <a:latin typeface="Cambria Math"/>
                      </a:rPr>
                      <m:t>=0</m:t>
                    </m:r>
                  </m:oMath>
                </a14:m>
                <a:r>
                  <a:rPr lang="en-US" dirty="0" smtClean="0"/>
                  <a:t>.</a:t>
                </a:r>
                <a:endParaRPr lang="en-US" dirty="0"/>
              </a:p>
              <a:p>
                <a:r>
                  <a:rPr lang="en-US" dirty="0" smtClean="0"/>
                  <a:t>Assignment</a:t>
                </a:r>
              </a:p>
              <a:p>
                <a:pPr lvl="1"/>
                <a:r>
                  <a:rPr lang="en-US" dirty="0" smtClean="0"/>
                  <a:t>pg. 84 </a:t>
                </a:r>
                <a:r>
                  <a:rPr lang="en-US" smtClean="0"/>
                  <a:t>(1-30, 41-51, 55-59</a:t>
                </a:r>
                <a:r>
                  <a:rPr lang="en-US" dirty="0" smtClean="0"/>
                  <a:t>)</a:t>
                </a:r>
              </a:p>
              <a:p>
                <a:pPr lvl="1"/>
                <a:r>
                  <a:rPr lang="en-US" dirty="0" smtClean="0"/>
                  <a:t>LHE “worksheet” 69-74, 78</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blipFill rotWithShape="0">
                <a:blip r:embed="rId2"/>
                <a:stretch>
                  <a:fillRect l="-374" t="-2307"/>
                </a:stretch>
              </a:blipFill>
            </p:spPr>
            <p:txBody>
              <a:bodyPr/>
              <a:lstStyle/>
              <a:p>
                <a:r>
                  <a:rPr lang="en-US">
                    <a:noFill/>
                  </a:rPr>
                  <a:t> </a:t>
                </a:r>
              </a:p>
            </p:txBody>
          </p:sp>
        </mc:Fallback>
      </mc:AlternateContent>
    </p:spTree>
    <p:extLst>
      <p:ext uri="{BB962C8B-B14F-4D97-AF65-F5344CB8AC3E}">
        <p14:creationId xmlns:p14="http://schemas.microsoft.com/office/powerpoint/2010/main" val="3310410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heel(1)">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heel(1)">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heel(1)">
                                      <p:cBhvr>
                                        <p:cTn id="17" dur="2000"/>
                                        <p:tgtEl>
                                          <p:spTgt spid="3">
                                            <p:txEl>
                                              <p:pRg st="3" end="3"/>
                                            </p:txEl>
                                          </p:spTgt>
                                        </p:tgtEl>
                                      </p:cBhvr>
                                    </p:animEffect>
                                  </p:childTnLst>
                                </p:cTn>
                              </p:par>
                              <p:par>
                                <p:cTn id="18" presetID="21" presetClass="entr" presetSubtype="1" fill="hold"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wheel(1)">
                                      <p:cBhvr>
                                        <p:cTn id="20" dur="2000"/>
                                        <p:tgtEl>
                                          <p:spTgt spid="3">
                                            <p:txEl>
                                              <p:pRg st="4" end="4"/>
                                            </p:txEl>
                                          </p:spTgt>
                                        </p:tgtEl>
                                      </p:cBhvr>
                                    </p:animEffect>
                                  </p:childTnLst>
                                </p:cTn>
                              </p:par>
                              <p:par>
                                <p:cTn id="21" presetID="21" presetClass="entr" presetSubtype="1"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wheel(1)">
                                      <p:cBhvr>
                                        <p:cTn id="23"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2.4</a:t>
            </a:r>
            <a:endParaRPr lang="en-US" dirty="0"/>
          </a:p>
        </p:txBody>
      </p:sp>
      <p:sp>
        <p:nvSpPr>
          <p:cNvPr id="3" name="Title 2"/>
          <p:cNvSpPr>
            <a:spLocks noGrp="1"/>
          </p:cNvSpPr>
          <p:nvPr>
            <p:ph type="title"/>
          </p:nvPr>
        </p:nvSpPr>
        <p:spPr/>
        <p:txBody>
          <a:bodyPr>
            <a:normAutofit fontScale="90000"/>
          </a:bodyPr>
          <a:lstStyle/>
          <a:p>
            <a:r>
              <a:rPr lang="en-US" dirty="0" smtClean="0"/>
              <a:t>Rates of Change:</a:t>
            </a:r>
            <a:br>
              <a:rPr lang="en-US" dirty="0" smtClean="0"/>
            </a:br>
            <a:r>
              <a:rPr lang="en-US" dirty="0" smtClean="0"/>
              <a:t>An Introduction to the Derivative</a:t>
            </a:r>
            <a:endParaRPr lang="en-US" dirty="0"/>
          </a:p>
        </p:txBody>
      </p:sp>
    </p:spTree>
    <p:extLst>
      <p:ext uri="{BB962C8B-B14F-4D97-AF65-F5344CB8AC3E}">
        <p14:creationId xmlns:p14="http://schemas.microsoft.com/office/powerpoint/2010/main" val="33887290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2.4 Rates of Change</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p:txBody>
              <a:bodyPr/>
              <a:lstStyle/>
              <a:p>
                <a:r>
                  <a:rPr lang="en-US" dirty="0" smtClean="0"/>
                  <a:t>Average Rate </a:t>
                </a:r>
                <a:r>
                  <a:rPr lang="en-US" dirty="0"/>
                  <a:t>of </a:t>
                </a:r>
                <a:r>
                  <a:rPr lang="en-US" dirty="0" smtClean="0"/>
                  <a:t>Change: </a:t>
                </a:r>
                <a14:m>
                  <m:oMath xmlns:m="http://schemas.openxmlformats.org/officeDocument/2006/math">
                    <m:f>
                      <m:fPr>
                        <m:ctrlPr>
                          <a:rPr lang="en-US" i="1">
                            <a:latin typeface="Cambria Math" panose="02040503050406030204" pitchFamily="18" charset="0"/>
                          </a:rPr>
                        </m:ctrlPr>
                      </m:fPr>
                      <m:num>
                        <m:r>
                          <a:rPr lang="en-US" i="1">
                            <a:latin typeface="Cambria Math"/>
                          </a:rPr>
                          <m:t>𝑓</m:t>
                        </m:r>
                        <m:d>
                          <m:dPr>
                            <m:ctrlPr>
                              <a:rPr lang="en-US" i="1">
                                <a:latin typeface="Cambria Math" panose="02040503050406030204" pitchFamily="18" charset="0"/>
                              </a:rPr>
                            </m:ctrlPr>
                          </m:dPr>
                          <m:e>
                            <m:r>
                              <a:rPr lang="en-US" i="1">
                                <a:latin typeface="Cambria Math"/>
                              </a:rPr>
                              <m:t>𝑏</m:t>
                            </m:r>
                          </m:e>
                        </m:d>
                        <m:r>
                          <a:rPr lang="en-US" i="1">
                            <a:latin typeface="Cambria Math"/>
                          </a:rPr>
                          <m:t>−</m:t>
                        </m:r>
                        <m:r>
                          <a:rPr lang="en-US" i="1">
                            <a:latin typeface="Cambria Math"/>
                          </a:rPr>
                          <m:t>𝑓</m:t>
                        </m:r>
                        <m:r>
                          <a:rPr lang="en-US" i="1">
                            <a:latin typeface="Cambria Math"/>
                          </a:rPr>
                          <m:t>(</m:t>
                        </m:r>
                        <m:r>
                          <a:rPr lang="en-US" i="1">
                            <a:latin typeface="Cambria Math"/>
                          </a:rPr>
                          <m:t>𝑎</m:t>
                        </m:r>
                        <m:r>
                          <a:rPr lang="en-US" i="1">
                            <a:latin typeface="Cambria Math"/>
                          </a:rPr>
                          <m:t>)</m:t>
                        </m:r>
                      </m:num>
                      <m:den>
                        <m:r>
                          <a:rPr lang="en-US" i="1">
                            <a:latin typeface="Cambria Math"/>
                          </a:rPr>
                          <m:t>𝑏</m:t>
                        </m:r>
                        <m:r>
                          <a:rPr lang="en-US" i="1">
                            <a:latin typeface="Cambria Math"/>
                          </a:rPr>
                          <m:t> −</m:t>
                        </m:r>
                        <m:r>
                          <a:rPr lang="en-US" i="1">
                            <a:latin typeface="Cambria Math"/>
                          </a:rPr>
                          <m:t>𝑎</m:t>
                        </m:r>
                      </m:den>
                    </m:f>
                  </m:oMath>
                </a14:m>
                <a:endParaRPr lang="en-US" dirty="0" smtClean="0"/>
              </a:p>
              <a:p>
                <a:endParaRPr lang="en-US" dirty="0" smtClean="0"/>
              </a:p>
              <a:p>
                <a:r>
                  <a:rPr lang="en-US" dirty="0"/>
                  <a:t>Instantaneous </a:t>
                </a:r>
                <a:r>
                  <a:rPr lang="en-US" dirty="0" smtClean="0"/>
                  <a:t>Rate </a:t>
                </a:r>
                <a:r>
                  <a:rPr lang="en-US" dirty="0"/>
                  <a:t>of </a:t>
                </a:r>
                <a:r>
                  <a:rPr lang="en-US" dirty="0" smtClean="0"/>
                  <a:t>Change </a:t>
                </a:r>
                <a:r>
                  <a:rPr lang="en-US" dirty="0"/>
                  <a:t>at a: </a:t>
                </a:r>
                <a14:m>
                  <m:oMath xmlns:m="http://schemas.openxmlformats.org/officeDocument/2006/math">
                    <m:func>
                      <m:funcPr>
                        <m:ctrlPr>
                          <a:rPr lang="en-US" i="1">
                            <a:latin typeface="Cambria Math" panose="02040503050406030204" pitchFamily="18" charset="0"/>
                          </a:rPr>
                        </m:ctrlPr>
                      </m:funcPr>
                      <m:fName>
                        <m:limLow>
                          <m:limLowPr>
                            <m:ctrlPr>
                              <a:rPr lang="en-US" i="1">
                                <a:latin typeface="Cambria Math" panose="02040503050406030204" pitchFamily="18" charset="0"/>
                              </a:rPr>
                            </m:ctrlPr>
                          </m:limLowPr>
                          <m:e>
                            <m:r>
                              <m:rPr>
                                <m:sty m:val="p"/>
                              </m:rPr>
                              <a:rPr lang="en-US">
                                <a:latin typeface="Cambria Math"/>
                              </a:rPr>
                              <m:t>lim</m:t>
                            </m:r>
                          </m:e>
                          <m:lim>
                            <m:r>
                              <a:rPr lang="en-US" i="1">
                                <a:latin typeface="Cambria Math"/>
                              </a:rPr>
                              <m:t>h</m:t>
                            </m:r>
                            <m:r>
                              <a:rPr lang="en-US" i="1">
                                <a:latin typeface="Cambria Math"/>
                                <a:ea typeface="Cambria Math"/>
                              </a:rPr>
                              <m:t>→0</m:t>
                            </m:r>
                          </m:lim>
                        </m:limLow>
                      </m:fName>
                      <m:e>
                        <m:f>
                          <m:fPr>
                            <m:ctrlPr>
                              <a:rPr lang="en-US" i="1">
                                <a:latin typeface="Cambria Math" panose="02040503050406030204" pitchFamily="18" charset="0"/>
                              </a:rPr>
                            </m:ctrlPr>
                          </m:fPr>
                          <m:num>
                            <m:r>
                              <a:rPr lang="en-US" i="1">
                                <a:latin typeface="Cambria Math"/>
                              </a:rPr>
                              <m:t>𝑓</m:t>
                            </m:r>
                            <m:d>
                              <m:dPr>
                                <m:ctrlPr>
                                  <a:rPr lang="en-US" i="1">
                                    <a:latin typeface="Cambria Math" panose="02040503050406030204" pitchFamily="18" charset="0"/>
                                  </a:rPr>
                                </m:ctrlPr>
                              </m:dPr>
                              <m:e>
                                <m:r>
                                  <a:rPr lang="en-US" i="1">
                                    <a:latin typeface="Cambria Math"/>
                                  </a:rPr>
                                  <m:t>𝑎</m:t>
                                </m:r>
                                <m:r>
                                  <a:rPr lang="en-US" i="1">
                                    <a:latin typeface="Cambria Math"/>
                                  </a:rPr>
                                  <m:t>+</m:t>
                                </m:r>
                                <m:r>
                                  <a:rPr lang="en-US" i="1">
                                    <a:latin typeface="Cambria Math"/>
                                  </a:rPr>
                                  <m:t>h</m:t>
                                </m:r>
                              </m:e>
                            </m:d>
                            <m:r>
                              <a:rPr lang="en-US" i="1">
                                <a:latin typeface="Cambria Math"/>
                              </a:rPr>
                              <m:t>−</m:t>
                            </m:r>
                            <m:r>
                              <a:rPr lang="en-US" i="1">
                                <a:latin typeface="Cambria Math"/>
                              </a:rPr>
                              <m:t>𝑓</m:t>
                            </m:r>
                            <m:r>
                              <a:rPr lang="en-US" i="1">
                                <a:latin typeface="Cambria Math"/>
                              </a:rPr>
                              <m:t>(</m:t>
                            </m:r>
                            <m:r>
                              <a:rPr lang="en-US" i="1">
                                <a:latin typeface="Cambria Math"/>
                              </a:rPr>
                              <m:t>𝑎</m:t>
                            </m:r>
                            <m:r>
                              <a:rPr lang="en-US" i="1">
                                <a:latin typeface="Cambria Math"/>
                              </a:rPr>
                              <m:t>)</m:t>
                            </m:r>
                          </m:num>
                          <m:den>
                            <m:r>
                              <a:rPr lang="en-US" i="1">
                                <a:latin typeface="Cambria Math"/>
                              </a:rPr>
                              <m:t>h</m:t>
                            </m:r>
                          </m:den>
                        </m:f>
                      </m:e>
                    </m:func>
                  </m:oMath>
                </a14:m>
                <a:endParaRPr lang="en-US" dirty="0" smtClean="0"/>
              </a:p>
              <a:p>
                <a:endParaRPr lang="en-US" dirty="0" smtClean="0"/>
              </a:p>
              <a:p>
                <a:r>
                  <a:rPr lang="en-US" dirty="0" smtClean="0"/>
                  <a:t>What is normal? Being perpendicular to the tangent line.</a:t>
                </a:r>
                <a:endParaRPr lang="en-US" dirty="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blipFill rotWithShape="1">
                <a:blip r:embed="rId2"/>
                <a:stretch>
                  <a:fillRect l="-449" r="-2244"/>
                </a:stretch>
              </a:blipFill>
            </p:spPr>
            <p:txBody>
              <a:bodyPr/>
              <a:lstStyle/>
              <a:p>
                <a:r>
                  <a:rPr lang="en-US">
                    <a:noFill/>
                  </a:rPr>
                  <a:t> </a:t>
                </a:r>
              </a:p>
            </p:txBody>
          </p:sp>
        </mc:Fallback>
      </mc:AlternateContent>
    </p:spTree>
    <p:extLst>
      <p:ext uri="{BB962C8B-B14F-4D97-AF65-F5344CB8AC3E}">
        <p14:creationId xmlns:p14="http://schemas.microsoft.com/office/powerpoint/2010/main" val="3846890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2.4 Rates of Change</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p:txBody>
              <a:bodyPr>
                <a:normAutofit/>
              </a:bodyPr>
              <a:lstStyle/>
              <a:p>
                <a:r>
                  <a:rPr lang="en-US" dirty="0" smtClean="0"/>
                  <a:t>Example: For </a:t>
                </a:r>
                <a14:m>
                  <m:oMath xmlns:m="http://schemas.openxmlformats.org/officeDocument/2006/math">
                    <m:r>
                      <a:rPr lang="en-US" i="1">
                        <a:latin typeface="Cambria Math"/>
                      </a:rPr>
                      <m:t>𝑦</m:t>
                    </m:r>
                    <m:r>
                      <a:rPr lang="en-US" i="1">
                        <a:latin typeface="Cambria Math"/>
                      </a:rPr>
                      <m:t>= </m:t>
                    </m:r>
                    <m:sSup>
                      <m:sSupPr>
                        <m:ctrlPr>
                          <a:rPr lang="en-US" i="1">
                            <a:latin typeface="Cambria Math" panose="02040503050406030204" pitchFamily="18" charset="0"/>
                          </a:rPr>
                        </m:ctrlPr>
                      </m:sSupPr>
                      <m:e>
                        <m:r>
                          <a:rPr lang="en-US" i="1">
                            <a:latin typeface="Cambria Math"/>
                          </a:rPr>
                          <m:t>𝑥</m:t>
                        </m:r>
                      </m:e>
                      <m:sup>
                        <m:r>
                          <a:rPr lang="en-US" i="1">
                            <a:latin typeface="Cambria Math"/>
                          </a:rPr>
                          <m:t>2</m:t>
                        </m:r>
                      </m:sup>
                    </m:sSup>
                  </m:oMath>
                </a14:m>
                <a:endParaRPr lang="en-US" dirty="0"/>
              </a:p>
              <a:p>
                <a:pPr lvl="1"/>
                <a:r>
                  <a:rPr lang="en-US" dirty="0"/>
                  <a:t>Find the average rate of change on [1, 3</a:t>
                </a:r>
                <a:r>
                  <a:rPr lang="en-US" dirty="0" smtClean="0"/>
                  <a:t>]</a:t>
                </a:r>
              </a:p>
              <a:p>
                <a:pPr lvl="1"/>
                <a:r>
                  <a:rPr lang="en-US" dirty="0" smtClean="0"/>
                  <a:t>Find the instantaneous rate of change at x = 3</a:t>
                </a:r>
              </a:p>
              <a:p>
                <a:pPr lvl="1"/>
                <a:r>
                  <a:rPr lang="en-US" dirty="0" smtClean="0"/>
                  <a:t>Find the equation of the tangent line at x = 4</a:t>
                </a:r>
              </a:p>
              <a:p>
                <a:pPr lvl="1"/>
                <a:r>
                  <a:rPr lang="en-US" dirty="0" smtClean="0"/>
                  <a:t>Find the equation of the normal line at x = 4</a:t>
                </a:r>
              </a:p>
              <a:p>
                <a:endParaRPr lang="en-US" dirty="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blipFill rotWithShape="1">
                <a:blip r:embed="rId2"/>
                <a:stretch>
                  <a:fillRect l="-449" t="-1357"/>
                </a:stretch>
              </a:blipFill>
            </p:spPr>
            <p:txBody>
              <a:bodyPr/>
              <a:lstStyle/>
              <a:p>
                <a:r>
                  <a:rPr lang="en-US">
                    <a:noFill/>
                  </a:rPr>
                  <a:t> </a:t>
                </a:r>
              </a:p>
            </p:txBody>
          </p:sp>
        </mc:Fallback>
      </mc:AlternateContent>
    </p:spTree>
    <p:extLst>
      <p:ext uri="{BB962C8B-B14F-4D97-AF65-F5344CB8AC3E}">
        <p14:creationId xmlns:p14="http://schemas.microsoft.com/office/powerpoint/2010/main" val="34426939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2.4 Rates of Change</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p:txBody>
              <a:bodyPr/>
              <a:lstStyle/>
              <a:p>
                <a:r>
                  <a:rPr lang="en-US" dirty="0"/>
                  <a:t>Example: For </a:t>
                </a:r>
                <a14:m>
                  <m:oMath xmlns:m="http://schemas.openxmlformats.org/officeDocument/2006/math">
                    <m:r>
                      <a:rPr lang="en-US" i="1">
                        <a:latin typeface="Cambria Math"/>
                      </a:rPr>
                      <m:t>𝑦</m:t>
                    </m:r>
                    <m:r>
                      <a:rPr lang="en-US" i="1">
                        <a:latin typeface="Cambria Math"/>
                      </a:rPr>
                      <m:t>= </m:t>
                    </m:r>
                    <m:sSup>
                      <m:sSupPr>
                        <m:ctrlPr>
                          <a:rPr lang="en-US" i="1">
                            <a:latin typeface="Cambria Math" panose="02040503050406030204" pitchFamily="18" charset="0"/>
                          </a:rPr>
                        </m:ctrlPr>
                      </m:sSupPr>
                      <m:e>
                        <m:r>
                          <a:rPr lang="en-US" i="1">
                            <a:latin typeface="Cambria Math"/>
                          </a:rPr>
                          <m:t>𝑥</m:t>
                        </m:r>
                      </m:e>
                      <m:sup>
                        <m:r>
                          <a:rPr lang="en-US" i="1">
                            <a:latin typeface="Cambria Math"/>
                          </a:rPr>
                          <m:t>3</m:t>
                        </m:r>
                      </m:sup>
                    </m:sSup>
                  </m:oMath>
                </a14:m>
                <a:endParaRPr lang="en-US" dirty="0"/>
              </a:p>
              <a:p>
                <a:pPr lvl="1"/>
                <a:r>
                  <a:rPr lang="en-US" dirty="0"/>
                  <a:t>Find the average rate of change on [0, 3]</a:t>
                </a:r>
              </a:p>
              <a:p>
                <a:pPr lvl="1"/>
                <a:r>
                  <a:rPr lang="en-US" dirty="0"/>
                  <a:t>Find the instantaneous rate of change at x = 2</a:t>
                </a:r>
              </a:p>
              <a:p>
                <a:pPr lvl="1"/>
                <a:r>
                  <a:rPr lang="en-US" dirty="0"/>
                  <a:t>Find the equation of the tangent line at x = 3</a:t>
                </a:r>
              </a:p>
              <a:p>
                <a:pPr lvl="1"/>
                <a:r>
                  <a:rPr lang="en-US" dirty="0"/>
                  <a:t>Find the equation of the normal line at x = 2</a:t>
                </a:r>
              </a:p>
              <a:p>
                <a:endParaRPr lang="en-US" dirty="0" smtClean="0"/>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blipFill rotWithShape="1">
                <a:blip r:embed="rId2"/>
                <a:stretch>
                  <a:fillRect l="-449" t="-1357"/>
                </a:stretch>
              </a:blipFill>
            </p:spPr>
            <p:txBody>
              <a:bodyPr/>
              <a:lstStyle/>
              <a:p>
                <a:r>
                  <a:rPr lang="en-US">
                    <a:noFill/>
                  </a:rPr>
                  <a:t> </a:t>
                </a:r>
              </a:p>
            </p:txBody>
          </p:sp>
        </mc:Fallback>
      </mc:AlternateContent>
    </p:spTree>
    <p:extLst>
      <p:ext uri="{BB962C8B-B14F-4D97-AF65-F5344CB8AC3E}">
        <p14:creationId xmlns:p14="http://schemas.microsoft.com/office/powerpoint/2010/main" val="59697920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2.4 Rates of Change</a:t>
            </a:r>
            <a:endParaRPr lang="en-US"/>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p:txBody>
              <a:bodyPr/>
              <a:lstStyle/>
              <a:p>
                <a:r>
                  <a:rPr lang="en-US" dirty="0" smtClean="0"/>
                  <a:t>Example: For </a:t>
                </a:r>
                <a14:m>
                  <m:oMath xmlns:m="http://schemas.openxmlformats.org/officeDocument/2006/math">
                    <m:r>
                      <a:rPr lang="en-US" i="1">
                        <a:latin typeface="Cambria Math"/>
                      </a:rPr>
                      <m:t>𝑦</m:t>
                    </m:r>
                    <m:r>
                      <a:rPr lang="en-US" i="1">
                        <a:latin typeface="Cambria Math"/>
                      </a:rPr>
                      <m:t>= </m:t>
                    </m:r>
                    <m:sSup>
                      <m:sSupPr>
                        <m:ctrlPr>
                          <a:rPr lang="en-US" i="1">
                            <a:latin typeface="Cambria Math" panose="02040503050406030204" pitchFamily="18" charset="0"/>
                          </a:rPr>
                        </m:ctrlPr>
                      </m:sSupPr>
                      <m:e>
                        <m:r>
                          <a:rPr lang="en-US" i="1">
                            <a:latin typeface="Cambria Math"/>
                          </a:rPr>
                          <m:t>𝑥</m:t>
                        </m:r>
                      </m:e>
                      <m:sup>
                        <m:r>
                          <a:rPr lang="en-US" i="1">
                            <a:latin typeface="Cambria Math"/>
                          </a:rPr>
                          <m:t>2</m:t>
                        </m:r>
                      </m:sup>
                    </m:sSup>
                  </m:oMath>
                </a14:m>
                <a:endParaRPr lang="en-US" dirty="0"/>
              </a:p>
              <a:p>
                <a:pPr lvl="1"/>
                <a:r>
                  <a:rPr lang="en-US" dirty="0"/>
                  <a:t>Find the instantaneous rate of change at x = </a:t>
                </a:r>
                <a:r>
                  <a:rPr lang="en-US" dirty="0" smtClean="0"/>
                  <a:t>a</a:t>
                </a:r>
              </a:p>
              <a:p>
                <a:pPr lvl="1"/>
                <a:endParaRPr lang="en-US" dirty="0"/>
              </a:p>
              <a:p>
                <a:r>
                  <a:rPr lang="en-US" dirty="0"/>
                  <a:t>Example: For </a:t>
                </a:r>
                <a14:m>
                  <m:oMath xmlns:m="http://schemas.openxmlformats.org/officeDocument/2006/math">
                    <m:r>
                      <a:rPr lang="en-US" i="1">
                        <a:latin typeface="Cambria Math"/>
                      </a:rPr>
                      <m:t>𝑦</m:t>
                    </m:r>
                    <m:r>
                      <a:rPr lang="en-US" i="1">
                        <a:latin typeface="Cambria Math"/>
                      </a:rPr>
                      <m:t>= </m:t>
                    </m:r>
                    <m:sSup>
                      <m:sSupPr>
                        <m:ctrlPr>
                          <a:rPr lang="en-US" i="1">
                            <a:latin typeface="Cambria Math" panose="02040503050406030204" pitchFamily="18" charset="0"/>
                          </a:rPr>
                        </m:ctrlPr>
                      </m:sSupPr>
                      <m:e>
                        <m:r>
                          <a:rPr lang="en-US" i="1">
                            <a:latin typeface="Cambria Math"/>
                          </a:rPr>
                          <m:t>𝑥</m:t>
                        </m:r>
                      </m:e>
                      <m:sup>
                        <m:r>
                          <a:rPr lang="en-US" b="0" i="1" smtClean="0">
                            <a:latin typeface="Cambria Math"/>
                          </a:rPr>
                          <m:t>3</m:t>
                        </m:r>
                      </m:sup>
                    </m:sSup>
                  </m:oMath>
                </a14:m>
                <a:endParaRPr lang="en-US" dirty="0"/>
              </a:p>
              <a:p>
                <a:pPr lvl="1"/>
                <a:r>
                  <a:rPr lang="en-US" dirty="0"/>
                  <a:t>Find the instantaneous rate of change at x = a</a:t>
                </a:r>
              </a:p>
              <a:p>
                <a:endParaRPr lang="en-US" dirty="0"/>
              </a:p>
              <a:p>
                <a:r>
                  <a:rPr lang="en-US" dirty="0"/>
                  <a:t>Assignment: pg. 92 (1-32, 35-40)</a:t>
                </a:r>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blipFill rotWithShape="1">
                <a:blip r:embed="rId2"/>
                <a:stretch>
                  <a:fillRect l="-449" t="-1357"/>
                </a:stretch>
              </a:blipFill>
            </p:spPr>
            <p:txBody>
              <a:bodyPr/>
              <a:lstStyle/>
              <a:p>
                <a:r>
                  <a:rPr lang="en-US">
                    <a:noFill/>
                  </a:rPr>
                  <a:t> </a:t>
                </a:r>
              </a:p>
            </p:txBody>
          </p:sp>
        </mc:Fallback>
      </mc:AlternateContent>
    </p:spTree>
    <p:extLst>
      <p:ext uri="{BB962C8B-B14F-4D97-AF65-F5344CB8AC3E}">
        <p14:creationId xmlns:p14="http://schemas.microsoft.com/office/powerpoint/2010/main" val="3806023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7" dur="500"/>
                                        <p:tgtEl>
                                          <p:spTgt spid="3">
                                            <p:txEl>
                                              <p:pRg st="3" end="3"/>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0" dur="500"/>
                                        <p:tgtEl>
                                          <p:spTgt spid="3">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Effect transition="in" filter="randombar(horizontal)">
                                      <p:cBhvr>
                                        <p:cTn id="1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2.1 Intro to Limits</a:t>
            </a:r>
            <a:endParaRPr lang="en-US" dirty="0"/>
          </a:p>
        </p:txBody>
      </p:sp>
      <p:sp>
        <p:nvSpPr>
          <p:cNvPr id="3" name="Content Placeholder 2"/>
          <p:cNvSpPr>
            <a:spLocks noGrp="1"/>
          </p:cNvSpPr>
          <p:nvPr>
            <p:ph sz="quarter" idx="1"/>
          </p:nvPr>
        </p:nvSpPr>
        <p:spPr/>
        <p:txBody>
          <a:bodyPr>
            <a:normAutofit/>
          </a:bodyPr>
          <a:lstStyle/>
          <a:p>
            <a:r>
              <a:rPr lang="en-US" dirty="0" smtClean="0"/>
              <a:t>Limits, one-sided limits, and continuity)</a:t>
            </a:r>
          </a:p>
          <a:p>
            <a:endParaRPr lang="en-US" dirty="0"/>
          </a:p>
          <a:p>
            <a:endParaRPr lang="en-US" dirty="0" smtClean="0"/>
          </a:p>
          <a:p>
            <a:endParaRPr lang="en-US" dirty="0" smtClean="0"/>
          </a:p>
          <a:p>
            <a:endParaRPr lang="en-US" dirty="0" smtClean="0"/>
          </a:p>
        </p:txBody>
      </p:sp>
      <p:pic>
        <p:nvPicPr>
          <p:cNvPr id="4" name="Picture 3"/>
          <p:cNvPicPr>
            <a:picLocks noChangeAspect="1"/>
          </p:cNvPicPr>
          <p:nvPr/>
        </p:nvPicPr>
        <p:blipFill>
          <a:blip r:embed="rId2"/>
          <a:stretch>
            <a:fillRect/>
          </a:stretch>
        </p:blipFill>
        <p:spPr>
          <a:xfrm>
            <a:off x="617827" y="2667000"/>
            <a:ext cx="3564406" cy="2655570"/>
          </a:xfrm>
          <a:prstGeom prst="rect">
            <a:avLst/>
          </a:prstGeom>
        </p:spPr>
      </p:pic>
      <p:pic>
        <p:nvPicPr>
          <p:cNvPr id="5" name="Picture 4"/>
          <p:cNvPicPr>
            <a:picLocks noChangeAspect="1"/>
          </p:cNvPicPr>
          <p:nvPr/>
        </p:nvPicPr>
        <p:blipFill>
          <a:blip r:embed="rId3"/>
          <a:stretch>
            <a:fillRect/>
          </a:stretch>
        </p:blipFill>
        <p:spPr>
          <a:xfrm>
            <a:off x="4267200" y="2145030"/>
            <a:ext cx="4067078" cy="3177540"/>
          </a:xfrm>
          <a:prstGeom prst="rect">
            <a:avLst/>
          </a:prstGeom>
        </p:spPr>
      </p:pic>
      <p:pic>
        <p:nvPicPr>
          <p:cNvPr id="6" name="Picture 5"/>
          <p:cNvPicPr>
            <a:picLocks noChangeAspect="1"/>
          </p:cNvPicPr>
          <p:nvPr/>
        </p:nvPicPr>
        <p:blipFill>
          <a:blip r:embed="rId4"/>
          <a:stretch>
            <a:fillRect/>
          </a:stretch>
        </p:blipFill>
        <p:spPr>
          <a:xfrm>
            <a:off x="4419601" y="5322570"/>
            <a:ext cx="1812668" cy="739140"/>
          </a:xfrm>
          <a:prstGeom prst="rect">
            <a:avLst/>
          </a:prstGeom>
        </p:spPr>
      </p:pic>
      <p:pic>
        <p:nvPicPr>
          <p:cNvPr id="7" name="Picture 6"/>
          <p:cNvPicPr>
            <a:picLocks noChangeAspect="1"/>
          </p:cNvPicPr>
          <p:nvPr/>
        </p:nvPicPr>
        <p:blipFill>
          <a:blip r:embed="rId5"/>
          <a:stretch>
            <a:fillRect/>
          </a:stretch>
        </p:blipFill>
        <p:spPr>
          <a:xfrm>
            <a:off x="4526228" y="6061710"/>
            <a:ext cx="1599413" cy="678180"/>
          </a:xfrm>
          <a:prstGeom prst="rect">
            <a:avLst/>
          </a:prstGeom>
        </p:spPr>
      </p:pic>
    </p:spTree>
    <p:extLst>
      <p:ext uri="{BB962C8B-B14F-4D97-AF65-F5344CB8AC3E}">
        <p14:creationId xmlns:p14="http://schemas.microsoft.com/office/powerpoint/2010/main" val="647967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 to Limits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p:txBody>
              <a:bodyPr/>
              <a:lstStyle/>
              <a:p>
                <a:r>
                  <a:rPr lang="en-US" dirty="0"/>
                  <a:t>CTM – The Limit’s Alright?</a:t>
                </a:r>
              </a:p>
              <a:p>
                <a:r>
                  <a:rPr lang="en-US" dirty="0"/>
                  <a:t>If the function is continuous at c, find the limit by direct substitution.</a:t>
                </a:r>
              </a:p>
              <a:p>
                <a:endParaRPr lang="en-US" dirty="0"/>
              </a:p>
              <a:p>
                <a:r>
                  <a:rPr lang="en-US" dirty="0"/>
                  <a:t> Example: </a:t>
                </a:r>
                <a14:m>
                  <m:oMath xmlns:m="http://schemas.openxmlformats.org/officeDocument/2006/math">
                    <m:func>
                      <m:funcPr>
                        <m:ctrlPr>
                          <a:rPr lang="en-US" i="1">
                            <a:latin typeface="Cambria Math" panose="02040503050406030204" pitchFamily="18" charset="0"/>
                          </a:rPr>
                        </m:ctrlPr>
                      </m:funcPr>
                      <m:fName>
                        <m:limLow>
                          <m:limLowPr>
                            <m:ctrlPr>
                              <a:rPr lang="en-US" i="1">
                                <a:latin typeface="Cambria Math" panose="02040503050406030204" pitchFamily="18" charset="0"/>
                              </a:rPr>
                            </m:ctrlPr>
                          </m:limLowPr>
                          <m:e>
                            <m:r>
                              <m:rPr>
                                <m:sty m:val="p"/>
                              </m:rPr>
                              <a:rPr lang="en-US">
                                <a:latin typeface="Cambria Math"/>
                              </a:rPr>
                              <m:t>lim</m:t>
                            </m:r>
                          </m:e>
                          <m:lim>
                            <m:r>
                              <a:rPr lang="en-US" i="1">
                                <a:latin typeface="Cambria Math"/>
                              </a:rPr>
                              <m:t>𝑥</m:t>
                            </m:r>
                            <m:r>
                              <a:rPr lang="en-US" i="1">
                                <a:latin typeface="Cambria Math"/>
                                <a:ea typeface="Cambria Math"/>
                              </a:rPr>
                              <m:t>→1</m:t>
                            </m:r>
                          </m:lim>
                        </m:limLow>
                      </m:fName>
                      <m:e>
                        <m:sSup>
                          <m:sSupPr>
                            <m:ctrlPr>
                              <a:rPr lang="en-US" i="1">
                                <a:latin typeface="Cambria Math" panose="02040503050406030204" pitchFamily="18" charset="0"/>
                              </a:rPr>
                            </m:ctrlPr>
                          </m:sSupPr>
                          <m:e>
                            <m:r>
                              <a:rPr lang="en-US" i="1">
                                <a:latin typeface="Cambria Math"/>
                              </a:rPr>
                              <m:t>𝑥</m:t>
                            </m:r>
                          </m:e>
                          <m:sup>
                            <m:r>
                              <a:rPr lang="en-US" i="1">
                                <a:latin typeface="Cambria Math"/>
                              </a:rPr>
                              <m:t>2</m:t>
                            </m:r>
                          </m:sup>
                        </m:sSup>
                        <m:r>
                          <a:rPr lang="en-US" i="1">
                            <a:latin typeface="Cambria Math"/>
                          </a:rPr>
                          <m:t> −2</m:t>
                        </m:r>
                        <m:r>
                          <a:rPr lang="en-US" i="1">
                            <a:latin typeface="Cambria Math"/>
                          </a:rPr>
                          <m:t>𝑥</m:t>
                        </m:r>
                        <m:r>
                          <a:rPr lang="en-US" i="1">
                            <a:latin typeface="Cambria Math"/>
                          </a:rPr>
                          <m:t>+4</m:t>
                        </m:r>
                      </m:e>
                    </m:func>
                  </m:oMath>
                </a14:m>
                <a:endParaRPr lang="en-US" dirty="0"/>
              </a:p>
              <a:p>
                <a:pPr lvl="1"/>
                <a:r>
                  <a:rPr lang="en-US" dirty="0"/>
                  <a:t>(see graph)</a:t>
                </a:r>
              </a:p>
              <a:p>
                <a:pPr lvl="1"/>
                <a:endParaRPr lang="en-US" dirty="0"/>
              </a:p>
              <a:p>
                <a:r>
                  <a:rPr lang="en-US" dirty="0"/>
                  <a:t>Example: </a:t>
                </a:r>
                <a14:m>
                  <m:oMath xmlns:m="http://schemas.openxmlformats.org/officeDocument/2006/math">
                    <m:func>
                      <m:funcPr>
                        <m:ctrlPr>
                          <a:rPr lang="en-US" i="1">
                            <a:latin typeface="Cambria Math" panose="02040503050406030204" pitchFamily="18" charset="0"/>
                          </a:rPr>
                        </m:ctrlPr>
                      </m:funcPr>
                      <m:fName>
                        <m:limLow>
                          <m:limLowPr>
                            <m:ctrlPr>
                              <a:rPr lang="en-US" i="1">
                                <a:latin typeface="Cambria Math" panose="02040503050406030204" pitchFamily="18" charset="0"/>
                              </a:rPr>
                            </m:ctrlPr>
                          </m:limLowPr>
                          <m:e>
                            <m:r>
                              <m:rPr>
                                <m:sty m:val="p"/>
                              </m:rPr>
                              <a:rPr lang="en-US">
                                <a:latin typeface="Cambria Math"/>
                              </a:rPr>
                              <m:t>lim</m:t>
                            </m:r>
                          </m:e>
                          <m:lim>
                            <m:r>
                              <a:rPr lang="en-US" i="1">
                                <a:latin typeface="Cambria Math"/>
                              </a:rPr>
                              <m:t>𝑥</m:t>
                            </m:r>
                            <m:r>
                              <a:rPr lang="en-US" i="1">
                                <a:latin typeface="Cambria Math"/>
                                <a:ea typeface="Cambria Math"/>
                              </a:rPr>
                              <m:t>→2</m:t>
                            </m:r>
                          </m:lim>
                        </m:limLow>
                      </m:fName>
                      <m:e>
                        <m:sSup>
                          <m:sSupPr>
                            <m:ctrlPr>
                              <a:rPr lang="en-US" i="1">
                                <a:latin typeface="Cambria Math" panose="02040503050406030204" pitchFamily="18" charset="0"/>
                              </a:rPr>
                            </m:ctrlPr>
                          </m:sSupPr>
                          <m:e>
                            <m:r>
                              <a:rPr lang="en-US" i="1">
                                <a:latin typeface="Cambria Math"/>
                              </a:rPr>
                              <m:t>𝑥</m:t>
                            </m:r>
                          </m:e>
                          <m:sup>
                            <m:r>
                              <a:rPr lang="en-US" i="1">
                                <a:latin typeface="Cambria Math"/>
                              </a:rPr>
                              <m:t>3</m:t>
                            </m:r>
                          </m:sup>
                        </m:sSup>
                        <m:r>
                          <a:rPr lang="en-US" i="1">
                            <a:latin typeface="Cambria Math"/>
                          </a:rPr>
                          <m:t>+1</m:t>
                        </m:r>
                      </m:e>
                    </m:func>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blipFill rotWithShape="0">
                <a:blip r:embed="rId2"/>
                <a:stretch>
                  <a:fillRect l="-449" t="-1357"/>
                </a:stretch>
              </a:blipFill>
            </p:spPr>
            <p:txBody>
              <a:bodyPr/>
              <a:lstStyle/>
              <a:p>
                <a:r>
                  <a:rPr lang="en-US">
                    <a:noFill/>
                  </a:rPr>
                  <a:t> </a:t>
                </a:r>
              </a:p>
            </p:txBody>
          </p:sp>
        </mc:Fallback>
      </mc:AlternateContent>
    </p:spTree>
    <p:extLst>
      <p:ext uri="{BB962C8B-B14F-4D97-AF65-F5344CB8AC3E}">
        <p14:creationId xmlns:p14="http://schemas.microsoft.com/office/powerpoint/2010/main" val="3169211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down)">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2.1 Intro to Limits</a:t>
            </a:r>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p:txBody>
              <a:bodyPr>
                <a:normAutofit lnSpcReduction="10000"/>
              </a:bodyPr>
              <a:lstStyle/>
              <a:p>
                <a:r>
                  <a:rPr lang="en-US" dirty="0" smtClean="0"/>
                  <a:t>If the function is not continuous at c, try simplifying or altering it (factor, rationalize, get a common denominator, etc.).</a:t>
                </a:r>
              </a:p>
              <a:p>
                <a:endParaRPr lang="en-US" dirty="0" smtClean="0"/>
              </a:p>
              <a:p>
                <a:r>
                  <a:rPr lang="en-US" dirty="0"/>
                  <a:t>Example: </a:t>
                </a:r>
                <a14:m>
                  <m:oMath xmlns:m="http://schemas.openxmlformats.org/officeDocument/2006/math">
                    <m:func>
                      <m:funcPr>
                        <m:ctrlPr>
                          <a:rPr lang="en-US" i="1">
                            <a:latin typeface="Cambria Math" panose="02040503050406030204" pitchFamily="18" charset="0"/>
                          </a:rPr>
                        </m:ctrlPr>
                      </m:funcPr>
                      <m:fName>
                        <m:limLow>
                          <m:limLowPr>
                            <m:ctrlPr>
                              <a:rPr lang="en-US" i="1">
                                <a:latin typeface="Cambria Math" panose="02040503050406030204" pitchFamily="18" charset="0"/>
                              </a:rPr>
                            </m:ctrlPr>
                          </m:limLowPr>
                          <m:e>
                            <m:r>
                              <m:rPr>
                                <m:sty m:val="p"/>
                              </m:rPr>
                              <a:rPr lang="en-US">
                                <a:latin typeface="Cambria Math"/>
                              </a:rPr>
                              <m:t>lim</m:t>
                            </m:r>
                          </m:e>
                          <m:lim>
                            <m:r>
                              <a:rPr lang="en-US" i="1">
                                <a:latin typeface="Cambria Math"/>
                              </a:rPr>
                              <m:t>𝑥</m:t>
                            </m:r>
                            <m:r>
                              <a:rPr lang="en-US" i="1">
                                <a:latin typeface="Cambria Math"/>
                                <a:ea typeface="Cambria Math"/>
                              </a:rPr>
                              <m:t>→</m:t>
                            </m:r>
                            <m:r>
                              <a:rPr lang="en-US" b="0" i="1" smtClean="0">
                                <a:latin typeface="Cambria Math"/>
                                <a:ea typeface="Cambria Math"/>
                              </a:rPr>
                              <m:t>3</m:t>
                            </m:r>
                          </m:lim>
                        </m:limLow>
                      </m:fName>
                      <m:e>
                        <m:f>
                          <m:fPr>
                            <m:ctrlPr>
                              <a:rPr lang="en-US" i="1">
                                <a:latin typeface="Cambria Math" panose="02040503050406030204" pitchFamily="18" charset="0"/>
                                <a:ea typeface="Cambria Math"/>
                              </a:rPr>
                            </m:ctrlPr>
                          </m:fPr>
                          <m:num>
                            <m:sSup>
                              <m:sSupPr>
                                <m:ctrlPr>
                                  <a:rPr lang="en-US" i="1">
                                    <a:latin typeface="Cambria Math" panose="02040503050406030204" pitchFamily="18" charset="0"/>
                                    <a:ea typeface="Cambria Math"/>
                                  </a:rPr>
                                </m:ctrlPr>
                              </m:sSupPr>
                              <m:e>
                                <m:r>
                                  <a:rPr lang="en-US" i="1">
                                    <a:latin typeface="Cambria Math"/>
                                    <a:ea typeface="Cambria Math"/>
                                  </a:rPr>
                                  <m:t>𝑥</m:t>
                                </m:r>
                              </m:e>
                              <m:sup>
                                <m:r>
                                  <a:rPr lang="en-US" i="1">
                                    <a:latin typeface="Cambria Math"/>
                                    <a:ea typeface="Cambria Math"/>
                                  </a:rPr>
                                  <m:t>2</m:t>
                                </m:r>
                              </m:sup>
                            </m:sSup>
                            <m:r>
                              <a:rPr lang="en-US" i="1">
                                <a:latin typeface="Cambria Math"/>
                                <a:ea typeface="Cambria Math"/>
                              </a:rPr>
                              <m:t> − 9</m:t>
                            </m:r>
                          </m:num>
                          <m:den>
                            <m:r>
                              <a:rPr lang="en-US" i="1">
                                <a:latin typeface="Cambria Math"/>
                                <a:ea typeface="Cambria Math"/>
                              </a:rPr>
                              <m:t>𝑥</m:t>
                            </m:r>
                            <m:r>
                              <a:rPr lang="en-US" i="1">
                                <a:latin typeface="Cambria Math"/>
                                <a:ea typeface="Cambria Math"/>
                              </a:rPr>
                              <m:t> −3</m:t>
                            </m:r>
                          </m:den>
                        </m:f>
                      </m:e>
                    </m:func>
                  </m:oMath>
                </a14:m>
                <a:endParaRPr lang="en-US" dirty="0" smtClean="0"/>
              </a:p>
              <a:p>
                <a:endParaRPr lang="en-US" dirty="0" smtClean="0"/>
              </a:p>
              <a:p>
                <a:r>
                  <a:rPr lang="en-US" dirty="0"/>
                  <a:t>Example: </a:t>
                </a:r>
                <a14:m>
                  <m:oMath xmlns:m="http://schemas.openxmlformats.org/officeDocument/2006/math">
                    <m:func>
                      <m:funcPr>
                        <m:ctrlPr>
                          <a:rPr lang="en-US" i="1">
                            <a:latin typeface="Cambria Math" panose="02040503050406030204" pitchFamily="18" charset="0"/>
                          </a:rPr>
                        </m:ctrlPr>
                      </m:funcPr>
                      <m:fName>
                        <m:limLow>
                          <m:limLowPr>
                            <m:ctrlPr>
                              <a:rPr lang="en-US" i="1">
                                <a:latin typeface="Cambria Math" panose="02040503050406030204" pitchFamily="18" charset="0"/>
                              </a:rPr>
                            </m:ctrlPr>
                          </m:limLowPr>
                          <m:e>
                            <m:r>
                              <m:rPr>
                                <m:sty m:val="p"/>
                              </m:rPr>
                              <a:rPr lang="en-US">
                                <a:latin typeface="Cambria Math"/>
                              </a:rPr>
                              <m:t>lim</m:t>
                            </m:r>
                          </m:e>
                          <m:lim>
                            <m:r>
                              <a:rPr lang="en-US" i="1">
                                <a:latin typeface="Cambria Math"/>
                              </a:rPr>
                              <m:t>𝑥</m:t>
                            </m:r>
                            <m:r>
                              <a:rPr lang="en-US" i="1">
                                <a:latin typeface="Cambria Math"/>
                                <a:ea typeface="Cambria Math"/>
                              </a:rPr>
                              <m:t>→</m:t>
                            </m:r>
                            <m:r>
                              <a:rPr lang="en-US" b="0" i="1" smtClean="0">
                                <a:latin typeface="Cambria Math"/>
                                <a:ea typeface="Cambria Math"/>
                              </a:rPr>
                              <m:t>0</m:t>
                            </m:r>
                          </m:lim>
                        </m:limLow>
                      </m:fName>
                      <m:e>
                        <m:f>
                          <m:fPr>
                            <m:ctrlPr>
                              <a:rPr lang="en-US" i="1">
                                <a:latin typeface="Cambria Math" panose="02040503050406030204" pitchFamily="18" charset="0"/>
                                <a:ea typeface="Cambria Math"/>
                              </a:rPr>
                            </m:ctrlPr>
                          </m:fPr>
                          <m:num>
                            <m:sSup>
                              <m:sSupPr>
                                <m:ctrlPr>
                                  <a:rPr lang="en-US" i="1">
                                    <a:latin typeface="Cambria Math" panose="02040503050406030204" pitchFamily="18" charset="0"/>
                                    <a:ea typeface="Cambria Math"/>
                                  </a:rPr>
                                </m:ctrlPr>
                              </m:sSupPr>
                              <m:e>
                                <m:r>
                                  <a:rPr lang="en-US" i="1">
                                    <a:latin typeface="Cambria Math"/>
                                    <a:ea typeface="Cambria Math"/>
                                  </a:rPr>
                                  <m:t>𝑥</m:t>
                                </m:r>
                              </m:e>
                              <m:sup>
                                <m:r>
                                  <a:rPr lang="en-US" i="1">
                                    <a:latin typeface="Cambria Math"/>
                                    <a:ea typeface="Cambria Math"/>
                                  </a:rPr>
                                  <m:t>2</m:t>
                                </m:r>
                              </m:sup>
                            </m:sSup>
                            <m:r>
                              <a:rPr lang="en-US" b="0" i="1" smtClean="0">
                                <a:latin typeface="Cambria Math"/>
                                <a:ea typeface="Cambria Math"/>
                              </a:rPr>
                              <m:t> + 3</m:t>
                            </m:r>
                          </m:num>
                          <m:den>
                            <m:r>
                              <a:rPr lang="en-US" b="0" i="1" smtClean="0">
                                <a:latin typeface="Cambria Math"/>
                                <a:ea typeface="Cambria Math"/>
                              </a:rPr>
                              <m:t>𝑥</m:t>
                            </m:r>
                          </m:den>
                        </m:f>
                      </m:e>
                    </m:func>
                  </m:oMath>
                </a14:m>
                <a:endParaRPr lang="en-US" dirty="0" smtClean="0"/>
              </a:p>
              <a:p>
                <a:pPr lvl="1"/>
                <a:r>
                  <a:rPr lang="en-US" dirty="0" smtClean="0"/>
                  <a:t>Sometimes the limit does not exist (c/0 vs. 0/c vs. 0/0)</a:t>
                </a:r>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blipFill rotWithShape="1">
                <a:blip r:embed="rId2"/>
                <a:stretch>
                  <a:fillRect l="-449" t="-2307"/>
                </a:stretch>
              </a:blipFill>
            </p:spPr>
            <p:txBody>
              <a:bodyPr/>
              <a:lstStyle/>
              <a:p>
                <a:r>
                  <a:rPr lang="en-US">
                    <a:noFill/>
                  </a:rPr>
                  <a:t> </a:t>
                </a:r>
              </a:p>
            </p:txBody>
          </p:sp>
        </mc:Fallback>
      </mc:AlternateContent>
    </p:spTree>
    <p:extLst>
      <p:ext uri="{BB962C8B-B14F-4D97-AF65-F5344CB8AC3E}">
        <p14:creationId xmlns:p14="http://schemas.microsoft.com/office/powerpoint/2010/main" val="2970405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wipe(down)">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wipe(down)">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2.1 Intro to Limits</a:t>
            </a:r>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p:txBody>
              <a:bodyPr>
                <a:normAutofit/>
              </a:bodyPr>
              <a:lstStyle/>
              <a:p>
                <a:r>
                  <a:rPr lang="en-US" dirty="0" smtClean="0"/>
                  <a:t>Properties of Limits (pg. 61)</a:t>
                </a:r>
              </a:p>
              <a:p>
                <a:r>
                  <a:rPr lang="en-US" dirty="0" smtClean="0"/>
                  <a:t>Example: If </a:t>
                </a:r>
                <a14:m>
                  <m:oMath xmlns:m="http://schemas.openxmlformats.org/officeDocument/2006/math">
                    <m:func>
                      <m:funcPr>
                        <m:ctrlPr>
                          <a:rPr lang="en-US" i="1" smtClean="0">
                            <a:latin typeface="Cambria Math" panose="02040503050406030204" pitchFamily="18" charset="0"/>
                          </a:rPr>
                        </m:ctrlPr>
                      </m:funcPr>
                      <m:fName>
                        <m:limLow>
                          <m:limLowPr>
                            <m:ctrlPr>
                              <a:rPr lang="en-US" i="1" smtClean="0">
                                <a:latin typeface="Cambria Math" panose="02040503050406030204" pitchFamily="18" charset="0"/>
                              </a:rPr>
                            </m:ctrlPr>
                          </m:limLowPr>
                          <m:e>
                            <m:r>
                              <m:rPr>
                                <m:sty m:val="p"/>
                              </m:rPr>
                              <a:rPr lang="en-US" i="0" smtClean="0">
                                <a:latin typeface="Cambria Math"/>
                              </a:rPr>
                              <m:t>lim</m:t>
                            </m:r>
                          </m:e>
                          <m:lim>
                            <m:r>
                              <a:rPr lang="en-US" b="0" i="1" smtClean="0">
                                <a:latin typeface="Cambria Math"/>
                              </a:rPr>
                              <m:t>𝑥</m:t>
                            </m:r>
                            <m:r>
                              <a:rPr lang="en-US" b="0" i="1" smtClean="0">
                                <a:latin typeface="Cambria Math"/>
                                <a:ea typeface="Cambria Math"/>
                              </a:rPr>
                              <m:t>→10</m:t>
                            </m:r>
                          </m:lim>
                        </m:limLow>
                      </m:fName>
                      <m:e>
                        <m:r>
                          <a:rPr lang="en-US" b="0" i="1" smtClean="0">
                            <a:latin typeface="Cambria Math"/>
                          </a:rPr>
                          <m:t>𝑓</m:t>
                        </m:r>
                        <m:d>
                          <m:dPr>
                            <m:ctrlPr>
                              <a:rPr lang="en-US" b="0" i="1" smtClean="0">
                                <a:latin typeface="Cambria Math" panose="02040503050406030204" pitchFamily="18" charset="0"/>
                              </a:rPr>
                            </m:ctrlPr>
                          </m:dPr>
                          <m:e>
                            <m:r>
                              <a:rPr lang="en-US" b="0" i="1" smtClean="0">
                                <a:latin typeface="Cambria Math"/>
                              </a:rPr>
                              <m:t>𝑥</m:t>
                            </m:r>
                          </m:e>
                        </m:d>
                        <m:r>
                          <a:rPr lang="en-US" b="0" i="1" smtClean="0">
                            <a:latin typeface="Cambria Math"/>
                          </a:rPr>
                          <m:t>=3</m:t>
                        </m:r>
                      </m:e>
                    </m:func>
                  </m:oMath>
                </a14:m>
                <a:r>
                  <a:rPr lang="en-US" dirty="0" smtClean="0"/>
                  <a:t> and </a:t>
                </a:r>
                <a14:m>
                  <m:oMath xmlns:m="http://schemas.openxmlformats.org/officeDocument/2006/math">
                    <m:func>
                      <m:funcPr>
                        <m:ctrlPr>
                          <a:rPr lang="en-US" i="1">
                            <a:latin typeface="Cambria Math" panose="02040503050406030204" pitchFamily="18" charset="0"/>
                          </a:rPr>
                        </m:ctrlPr>
                      </m:funcPr>
                      <m:fName>
                        <m:limLow>
                          <m:limLowPr>
                            <m:ctrlPr>
                              <a:rPr lang="en-US" i="1">
                                <a:latin typeface="Cambria Math" panose="02040503050406030204" pitchFamily="18" charset="0"/>
                              </a:rPr>
                            </m:ctrlPr>
                          </m:limLowPr>
                          <m:e>
                            <m:r>
                              <m:rPr>
                                <m:sty m:val="p"/>
                              </m:rPr>
                              <a:rPr lang="en-US">
                                <a:latin typeface="Cambria Math"/>
                              </a:rPr>
                              <m:t>lim</m:t>
                            </m:r>
                          </m:e>
                          <m:lim>
                            <m:r>
                              <a:rPr lang="en-US" i="1">
                                <a:latin typeface="Cambria Math"/>
                              </a:rPr>
                              <m:t>𝑥</m:t>
                            </m:r>
                            <m:r>
                              <a:rPr lang="en-US" i="1">
                                <a:latin typeface="Cambria Math"/>
                                <a:ea typeface="Cambria Math"/>
                              </a:rPr>
                              <m:t>→10</m:t>
                            </m:r>
                          </m:lim>
                        </m:limLow>
                      </m:fName>
                      <m:e>
                        <m:r>
                          <a:rPr lang="en-US" b="0" i="1" smtClean="0">
                            <a:latin typeface="Cambria Math"/>
                            <a:ea typeface="Cambria Math"/>
                          </a:rPr>
                          <m:t>𝑔</m:t>
                        </m:r>
                        <m:d>
                          <m:dPr>
                            <m:ctrlPr>
                              <a:rPr lang="en-US" i="1">
                                <a:latin typeface="Cambria Math" panose="02040503050406030204" pitchFamily="18" charset="0"/>
                              </a:rPr>
                            </m:ctrlPr>
                          </m:dPr>
                          <m:e>
                            <m:r>
                              <a:rPr lang="en-US" i="1">
                                <a:latin typeface="Cambria Math"/>
                              </a:rPr>
                              <m:t>𝑥</m:t>
                            </m:r>
                          </m:e>
                        </m:d>
                        <m:r>
                          <a:rPr lang="en-US" i="1">
                            <a:latin typeface="Cambria Math"/>
                          </a:rPr>
                          <m:t>=</m:t>
                        </m:r>
                        <m:r>
                          <a:rPr lang="en-US" b="0" i="1" smtClean="0">
                            <a:latin typeface="Cambria Math"/>
                          </a:rPr>
                          <m:t>11</m:t>
                        </m:r>
                      </m:e>
                    </m:func>
                  </m:oMath>
                </a14:m>
                <a:r>
                  <a:rPr lang="en-US" dirty="0" smtClean="0"/>
                  <a:t>, find </a:t>
                </a:r>
                <a14:m>
                  <m:oMath xmlns:m="http://schemas.openxmlformats.org/officeDocument/2006/math">
                    <m:func>
                      <m:funcPr>
                        <m:ctrlPr>
                          <a:rPr lang="en-US" i="1">
                            <a:latin typeface="Cambria Math" panose="02040503050406030204" pitchFamily="18" charset="0"/>
                          </a:rPr>
                        </m:ctrlPr>
                      </m:funcPr>
                      <m:fName>
                        <m:limLow>
                          <m:limLowPr>
                            <m:ctrlPr>
                              <a:rPr lang="en-US" i="1">
                                <a:latin typeface="Cambria Math" panose="02040503050406030204" pitchFamily="18" charset="0"/>
                              </a:rPr>
                            </m:ctrlPr>
                          </m:limLowPr>
                          <m:e>
                            <m:r>
                              <m:rPr>
                                <m:sty m:val="p"/>
                              </m:rPr>
                              <a:rPr lang="en-US">
                                <a:latin typeface="Cambria Math"/>
                              </a:rPr>
                              <m:t>lim</m:t>
                            </m:r>
                          </m:e>
                          <m:lim>
                            <m:r>
                              <a:rPr lang="en-US" i="1">
                                <a:latin typeface="Cambria Math"/>
                              </a:rPr>
                              <m:t>𝑥</m:t>
                            </m:r>
                            <m:r>
                              <a:rPr lang="en-US" i="1">
                                <a:latin typeface="Cambria Math"/>
                                <a:ea typeface="Cambria Math"/>
                              </a:rPr>
                              <m:t>→10</m:t>
                            </m:r>
                          </m:lim>
                        </m:limLow>
                      </m:fName>
                      <m:e>
                        <m:r>
                          <a:rPr lang="en-US" b="0" i="1" smtClean="0">
                            <a:latin typeface="Cambria Math"/>
                            <a:ea typeface="Cambria Math"/>
                          </a:rPr>
                          <m:t>[</m:t>
                        </m:r>
                        <m:r>
                          <a:rPr lang="en-US" i="1">
                            <a:latin typeface="Cambria Math"/>
                          </a:rPr>
                          <m:t>𝑓</m:t>
                        </m:r>
                        <m:d>
                          <m:dPr>
                            <m:ctrlPr>
                              <a:rPr lang="en-US" i="1">
                                <a:latin typeface="Cambria Math" panose="02040503050406030204" pitchFamily="18" charset="0"/>
                              </a:rPr>
                            </m:ctrlPr>
                          </m:dPr>
                          <m:e>
                            <m:r>
                              <a:rPr lang="en-US" i="1">
                                <a:latin typeface="Cambria Math"/>
                              </a:rPr>
                              <m:t>𝑥</m:t>
                            </m:r>
                          </m:e>
                        </m:d>
                        <m:r>
                          <a:rPr lang="en-US" b="0" i="1" smtClean="0">
                            <a:latin typeface="Cambria Math"/>
                          </a:rPr>
                          <m:t>−</m:t>
                        </m:r>
                        <m:r>
                          <a:rPr lang="en-US" b="0" i="1" smtClean="0">
                            <a:latin typeface="Cambria Math"/>
                          </a:rPr>
                          <m:t>𝑔</m:t>
                        </m:r>
                        <m:d>
                          <m:dPr>
                            <m:ctrlPr>
                              <a:rPr lang="en-US" b="0" i="1" smtClean="0">
                                <a:latin typeface="Cambria Math" panose="02040503050406030204" pitchFamily="18" charset="0"/>
                              </a:rPr>
                            </m:ctrlPr>
                          </m:dPr>
                          <m:e>
                            <m:r>
                              <a:rPr lang="en-US" b="0" i="1" smtClean="0">
                                <a:latin typeface="Cambria Math"/>
                              </a:rPr>
                              <m:t>𝑥</m:t>
                            </m:r>
                          </m:e>
                        </m:d>
                        <m:r>
                          <a:rPr lang="en-US" b="0" i="1" smtClean="0">
                            <a:latin typeface="Cambria Math"/>
                          </a:rPr>
                          <m:t>+5]</m:t>
                        </m:r>
                      </m:e>
                    </m:func>
                  </m:oMath>
                </a14:m>
                <a:r>
                  <a:rPr lang="en-US" dirty="0" smtClean="0"/>
                  <a:t>.</a:t>
                </a:r>
              </a:p>
              <a:p>
                <a:r>
                  <a:rPr lang="en-US" dirty="0" smtClean="0"/>
                  <a:t>Example: </a:t>
                </a:r>
                <a:r>
                  <a:rPr lang="en-US" dirty="0"/>
                  <a:t>If </a:t>
                </a:r>
                <a14:m>
                  <m:oMath xmlns:m="http://schemas.openxmlformats.org/officeDocument/2006/math">
                    <m:func>
                      <m:funcPr>
                        <m:ctrlPr>
                          <a:rPr lang="en-US" i="1">
                            <a:latin typeface="Cambria Math" panose="02040503050406030204" pitchFamily="18" charset="0"/>
                          </a:rPr>
                        </m:ctrlPr>
                      </m:funcPr>
                      <m:fName>
                        <m:limLow>
                          <m:limLowPr>
                            <m:ctrlPr>
                              <a:rPr lang="en-US" i="1">
                                <a:latin typeface="Cambria Math" panose="02040503050406030204" pitchFamily="18" charset="0"/>
                              </a:rPr>
                            </m:ctrlPr>
                          </m:limLowPr>
                          <m:e>
                            <m:r>
                              <m:rPr>
                                <m:sty m:val="p"/>
                              </m:rPr>
                              <a:rPr lang="en-US">
                                <a:latin typeface="Cambria Math"/>
                              </a:rPr>
                              <m:t>lim</m:t>
                            </m:r>
                          </m:e>
                          <m:lim>
                            <m:r>
                              <a:rPr lang="en-US" i="1">
                                <a:latin typeface="Cambria Math"/>
                              </a:rPr>
                              <m:t>𝑥</m:t>
                            </m:r>
                            <m:r>
                              <a:rPr lang="en-US" i="1">
                                <a:latin typeface="Cambria Math"/>
                                <a:ea typeface="Cambria Math"/>
                              </a:rPr>
                              <m:t>→10</m:t>
                            </m:r>
                          </m:lim>
                        </m:limLow>
                      </m:fName>
                      <m:e>
                        <m:r>
                          <a:rPr lang="en-US" i="1">
                            <a:latin typeface="Cambria Math"/>
                          </a:rPr>
                          <m:t>𝑓</m:t>
                        </m:r>
                        <m:d>
                          <m:dPr>
                            <m:ctrlPr>
                              <a:rPr lang="en-US" i="1">
                                <a:latin typeface="Cambria Math" panose="02040503050406030204" pitchFamily="18" charset="0"/>
                              </a:rPr>
                            </m:ctrlPr>
                          </m:dPr>
                          <m:e>
                            <m:r>
                              <a:rPr lang="en-US" i="1">
                                <a:latin typeface="Cambria Math"/>
                              </a:rPr>
                              <m:t>𝑥</m:t>
                            </m:r>
                          </m:e>
                        </m:d>
                        <m:r>
                          <a:rPr lang="en-US" i="1">
                            <a:latin typeface="Cambria Math"/>
                          </a:rPr>
                          <m:t>=3</m:t>
                        </m:r>
                      </m:e>
                    </m:func>
                  </m:oMath>
                </a14:m>
                <a:r>
                  <a:rPr lang="en-US" dirty="0"/>
                  <a:t> and </a:t>
                </a:r>
                <a14:m>
                  <m:oMath xmlns:m="http://schemas.openxmlformats.org/officeDocument/2006/math">
                    <m:func>
                      <m:funcPr>
                        <m:ctrlPr>
                          <a:rPr lang="en-US" i="1">
                            <a:latin typeface="Cambria Math" panose="02040503050406030204" pitchFamily="18" charset="0"/>
                          </a:rPr>
                        </m:ctrlPr>
                      </m:funcPr>
                      <m:fName>
                        <m:limLow>
                          <m:limLowPr>
                            <m:ctrlPr>
                              <a:rPr lang="en-US" i="1">
                                <a:latin typeface="Cambria Math" panose="02040503050406030204" pitchFamily="18" charset="0"/>
                              </a:rPr>
                            </m:ctrlPr>
                          </m:limLowPr>
                          <m:e>
                            <m:r>
                              <m:rPr>
                                <m:sty m:val="p"/>
                              </m:rPr>
                              <a:rPr lang="en-US">
                                <a:latin typeface="Cambria Math"/>
                              </a:rPr>
                              <m:t>lim</m:t>
                            </m:r>
                          </m:e>
                          <m:lim>
                            <m:r>
                              <a:rPr lang="en-US" i="1">
                                <a:latin typeface="Cambria Math"/>
                              </a:rPr>
                              <m:t>𝑥</m:t>
                            </m:r>
                            <m:r>
                              <a:rPr lang="en-US" i="1">
                                <a:latin typeface="Cambria Math"/>
                                <a:ea typeface="Cambria Math"/>
                              </a:rPr>
                              <m:t>→10</m:t>
                            </m:r>
                          </m:lim>
                        </m:limLow>
                      </m:fName>
                      <m:e>
                        <m:r>
                          <a:rPr lang="en-US" i="1">
                            <a:latin typeface="Cambria Math"/>
                            <a:ea typeface="Cambria Math"/>
                          </a:rPr>
                          <m:t>𝑔</m:t>
                        </m:r>
                        <m:d>
                          <m:dPr>
                            <m:ctrlPr>
                              <a:rPr lang="en-US" i="1">
                                <a:latin typeface="Cambria Math" panose="02040503050406030204" pitchFamily="18" charset="0"/>
                              </a:rPr>
                            </m:ctrlPr>
                          </m:dPr>
                          <m:e>
                            <m:r>
                              <a:rPr lang="en-US" i="1">
                                <a:latin typeface="Cambria Math"/>
                              </a:rPr>
                              <m:t>𝑥</m:t>
                            </m:r>
                          </m:e>
                        </m:d>
                        <m:r>
                          <a:rPr lang="en-US" i="1">
                            <a:latin typeface="Cambria Math"/>
                          </a:rPr>
                          <m:t>=11</m:t>
                        </m:r>
                      </m:e>
                    </m:func>
                  </m:oMath>
                </a14:m>
                <a:r>
                  <a:rPr lang="en-US" dirty="0"/>
                  <a:t>, find </a:t>
                </a:r>
                <a14:m>
                  <m:oMath xmlns:m="http://schemas.openxmlformats.org/officeDocument/2006/math">
                    <m:func>
                      <m:funcPr>
                        <m:ctrlPr>
                          <a:rPr lang="en-US" i="1">
                            <a:latin typeface="Cambria Math" panose="02040503050406030204" pitchFamily="18" charset="0"/>
                          </a:rPr>
                        </m:ctrlPr>
                      </m:funcPr>
                      <m:fName>
                        <m:limLow>
                          <m:limLowPr>
                            <m:ctrlPr>
                              <a:rPr lang="en-US" i="1">
                                <a:latin typeface="Cambria Math" panose="02040503050406030204" pitchFamily="18" charset="0"/>
                              </a:rPr>
                            </m:ctrlPr>
                          </m:limLowPr>
                          <m:e>
                            <m:r>
                              <m:rPr>
                                <m:sty m:val="p"/>
                              </m:rPr>
                              <a:rPr lang="en-US">
                                <a:latin typeface="Cambria Math"/>
                              </a:rPr>
                              <m:t>lim</m:t>
                            </m:r>
                          </m:e>
                          <m:lim>
                            <m:r>
                              <a:rPr lang="en-US" i="1">
                                <a:latin typeface="Cambria Math"/>
                              </a:rPr>
                              <m:t>𝑥</m:t>
                            </m:r>
                            <m:r>
                              <a:rPr lang="en-US" i="1">
                                <a:latin typeface="Cambria Math"/>
                                <a:ea typeface="Cambria Math"/>
                              </a:rPr>
                              <m:t>→10</m:t>
                            </m:r>
                          </m:lim>
                        </m:limLow>
                      </m:fName>
                      <m:e>
                        <m:r>
                          <a:rPr lang="en-US" i="1">
                            <a:latin typeface="Cambria Math"/>
                            <a:ea typeface="Cambria Math"/>
                          </a:rPr>
                          <m:t>[</m:t>
                        </m:r>
                        <m:r>
                          <a:rPr lang="en-US" i="1">
                            <a:latin typeface="Cambria Math"/>
                          </a:rPr>
                          <m:t>𝑓</m:t>
                        </m:r>
                        <m:d>
                          <m:dPr>
                            <m:ctrlPr>
                              <a:rPr lang="en-US" i="1">
                                <a:latin typeface="Cambria Math" panose="02040503050406030204" pitchFamily="18" charset="0"/>
                              </a:rPr>
                            </m:ctrlPr>
                          </m:dPr>
                          <m:e>
                            <m:r>
                              <a:rPr lang="en-US" i="1">
                                <a:latin typeface="Cambria Math"/>
                              </a:rPr>
                              <m:t>𝑥</m:t>
                            </m:r>
                          </m:e>
                        </m:d>
                        <m:r>
                          <a:rPr lang="en-US" i="1">
                            <a:latin typeface="Cambria Math"/>
                          </a:rPr>
                          <m:t>𝑔</m:t>
                        </m:r>
                        <m:d>
                          <m:dPr>
                            <m:ctrlPr>
                              <a:rPr lang="en-US" i="1">
                                <a:latin typeface="Cambria Math" panose="02040503050406030204" pitchFamily="18" charset="0"/>
                              </a:rPr>
                            </m:ctrlPr>
                          </m:dPr>
                          <m:e>
                            <m:r>
                              <a:rPr lang="en-US" i="1">
                                <a:latin typeface="Cambria Math"/>
                              </a:rPr>
                              <m:t>𝑥</m:t>
                            </m:r>
                          </m:e>
                        </m:d>
                        <m:r>
                          <a:rPr lang="en-US" i="1">
                            <a:latin typeface="Cambria Math"/>
                          </a:rPr>
                          <m:t>]</m:t>
                        </m:r>
                      </m:e>
                    </m:func>
                  </m:oMath>
                </a14:m>
                <a:r>
                  <a:rPr lang="en-US" dirty="0"/>
                  <a:t>.</a:t>
                </a:r>
                <a:endParaRPr lang="en-US" dirty="0" smtClean="0"/>
              </a:p>
              <a:p>
                <a:endParaRPr lang="en-US" dirty="0"/>
              </a:p>
              <a:p>
                <a:r>
                  <a:rPr lang="en-US" dirty="0" smtClean="0"/>
                  <a:t>Identity (reminder?): </a:t>
                </a:r>
                <a14:m>
                  <m:oMath xmlns:m="http://schemas.openxmlformats.org/officeDocument/2006/math">
                    <m:func>
                      <m:funcPr>
                        <m:ctrlPr>
                          <a:rPr lang="en-US" i="1">
                            <a:latin typeface="Cambria Math" panose="02040503050406030204" pitchFamily="18" charset="0"/>
                          </a:rPr>
                        </m:ctrlPr>
                      </m:funcPr>
                      <m:fName>
                        <m:limLow>
                          <m:limLowPr>
                            <m:ctrlPr>
                              <a:rPr lang="en-US" i="1">
                                <a:latin typeface="Cambria Math" panose="02040503050406030204" pitchFamily="18" charset="0"/>
                              </a:rPr>
                            </m:ctrlPr>
                          </m:limLowPr>
                          <m:e>
                            <m:r>
                              <m:rPr>
                                <m:sty m:val="p"/>
                              </m:rPr>
                              <a:rPr lang="en-US">
                                <a:latin typeface="Cambria Math"/>
                              </a:rPr>
                              <m:t>lim</m:t>
                            </m:r>
                          </m:e>
                          <m:lim>
                            <m:r>
                              <a:rPr lang="en-US" i="1">
                                <a:latin typeface="Cambria Math"/>
                              </a:rPr>
                              <m:t>𝑥</m:t>
                            </m:r>
                            <m:r>
                              <a:rPr lang="en-US" i="1">
                                <a:latin typeface="Cambria Math"/>
                                <a:ea typeface="Cambria Math"/>
                              </a:rPr>
                              <m:t>→0</m:t>
                            </m:r>
                          </m:lim>
                        </m:limLow>
                      </m:fName>
                      <m:e>
                        <m:f>
                          <m:fPr>
                            <m:ctrlPr>
                              <a:rPr lang="en-US" i="1" smtClean="0">
                                <a:latin typeface="Cambria Math" panose="02040503050406030204" pitchFamily="18" charset="0"/>
                                <a:ea typeface="Cambria Math"/>
                              </a:rPr>
                            </m:ctrlPr>
                          </m:fPr>
                          <m:num>
                            <m:func>
                              <m:funcPr>
                                <m:ctrlPr>
                                  <a:rPr lang="en-US" b="0" i="1" smtClean="0">
                                    <a:latin typeface="Cambria Math" panose="02040503050406030204" pitchFamily="18" charset="0"/>
                                    <a:ea typeface="Cambria Math"/>
                                  </a:rPr>
                                </m:ctrlPr>
                              </m:funcPr>
                              <m:fName>
                                <m:r>
                                  <m:rPr>
                                    <m:sty m:val="p"/>
                                  </m:rPr>
                                  <a:rPr lang="en-US" b="0" i="0" smtClean="0">
                                    <a:latin typeface="Cambria Math"/>
                                    <a:ea typeface="Cambria Math"/>
                                  </a:rPr>
                                  <m:t>sin</m:t>
                                </m:r>
                              </m:fName>
                              <m:e>
                                <m:r>
                                  <a:rPr lang="en-US" b="0" i="1" smtClean="0">
                                    <a:latin typeface="Cambria Math"/>
                                    <a:ea typeface="Cambria Math"/>
                                  </a:rPr>
                                  <m:t>𝑥</m:t>
                                </m:r>
                              </m:e>
                            </m:func>
                          </m:num>
                          <m:den>
                            <m:r>
                              <a:rPr lang="en-US" b="0" i="1" smtClean="0">
                                <a:latin typeface="Cambria Math"/>
                                <a:ea typeface="Cambria Math"/>
                              </a:rPr>
                              <m:t>𝑥</m:t>
                            </m:r>
                          </m:den>
                        </m:f>
                      </m:e>
                    </m:func>
                    <m:r>
                      <a:rPr lang="en-US" b="0" i="1" smtClean="0">
                        <a:latin typeface="Cambria Math"/>
                      </a:rPr>
                      <m:t>=1</m:t>
                    </m:r>
                  </m:oMath>
                </a14:m>
                <a:endParaRPr lang="en-US" dirty="0" smtClean="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blipFill rotWithShape="1">
                <a:blip r:embed="rId2"/>
                <a:stretch>
                  <a:fillRect l="-449" t="-1357"/>
                </a:stretch>
              </a:blipFill>
            </p:spPr>
            <p:txBody>
              <a:bodyPr/>
              <a:lstStyle/>
              <a:p>
                <a:r>
                  <a:rPr lang="en-US">
                    <a:noFill/>
                  </a:rPr>
                  <a:t> </a:t>
                </a:r>
              </a:p>
            </p:txBody>
          </p:sp>
        </mc:Fallback>
      </mc:AlternateContent>
    </p:spTree>
    <p:extLst>
      <p:ext uri="{BB962C8B-B14F-4D97-AF65-F5344CB8AC3E}">
        <p14:creationId xmlns:p14="http://schemas.microsoft.com/office/powerpoint/2010/main" val="4253087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2.1 Intro to Limits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p:txBody>
              <a:bodyPr>
                <a:normAutofit/>
              </a:bodyPr>
              <a:lstStyle/>
              <a:p>
                <a:r>
                  <a:rPr lang="en-US" dirty="0" smtClean="0"/>
                  <a:t>Greatest Integer Function (GIF): [[x]] (or </a:t>
                </a:r>
                <a:r>
                  <a:rPr lang="en-US" dirty="0" err="1"/>
                  <a:t>int</a:t>
                </a:r>
                <a:r>
                  <a:rPr lang="en-US" dirty="0"/>
                  <a:t> x</a:t>
                </a:r>
                <a:r>
                  <a:rPr lang="en-US" dirty="0" smtClean="0"/>
                  <a:t>)</a:t>
                </a:r>
              </a:p>
              <a:p>
                <a:endParaRPr lang="en-US" dirty="0"/>
              </a:p>
              <a:p>
                <a:r>
                  <a:rPr lang="en-US" dirty="0"/>
                  <a:t>Example: Find </a:t>
                </a:r>
                <a14:m>
                  <m:oMath xmlns:m="http://schemas.openxmlformats.org/officeDocument/2006/math">
                    <m:func>
                      <m:funcPr>
                        <m:ctrlPr>
                          <a:rPr lang="en-US" i="1">
                            <a:latin typeface="Cambria Math" panose="02040503050406030204" pitchFamily="18" charset="0"/>
                          </a:rPr>
                        </m:ctrlPr>
                      </m:funcPr>
                      <m:fName>
                        <m:limLow>
                          <m:limLowPr>
                            <m:ctrlPr>
                              <a:rPr lang="en-US" i="1">
                                <a:latin typeface="Cambria Math" panose="02040503050406030204" pitchFamily="18" charset="0"/>
                              </a:rPr>
                            </m:ctrlPr>
                          </m:limLowPr>
                          <m:e>
                            <m:r>
                              <m:rPr>
                                <m:sty m:val="p"/>
                              </m:rPr>
                              <a:rPr lang="en-US">
                                <a:latin typeface="Cambria Math"/>
                              </a:rPr>
                              <m:t>lim</m:t>
                            </m:r>
                          </m:e>
                          <m:lim>
                            <m:r>
                              <a:rPr lang="en-US" i="1">
                                <a:latin typeface="Cambria Math"/>
                              </a:rPr>
                              <m:t>𝑥</m:t>
                            </m:r>
                            <m:r>
                              <a:rPr lang="en-US" i="1">
                                <a:latin typeface="Cambria Math"/>
                                <a:ea typeface="Cambria Math"/>
                              </a:rPr>
                              <m:t>→</m:t>
                            </m:r>
                            <m:sSup>
                              <m:sSupPr>
                                <m:ctrlPr>
                                  <a:rPr lang="en-US" i="1">
                                    <a:latin typeface="Cambria Math" panose="02040503050406030204" pitchFamily="18" charset="0"/>
                                    <a:ea typeface="Cambria Math"/>
                                  </a:rPr>
                                </m:ctrlPr>
                              </m:sSupPr>
                              <m:e>
                                <m:r>
                                  <a:rPr lang="en-US" i="1">
                                    <a:latin typeface="Cambria Math"/>
                                    <a:ea typeface="Cambria Math"/>
                                  </a:rPr>
                                  <m:t>1</m:t>
                                </m:r>
                              </m:e>
                              <m:sup>
                                <m:r>
                                  <a:rPr lang="en-US" i="1">
                                    <a:latin typeface="Cambria Math"/>
                                    <a:ea typeface="Cambria Math"/>
                                  </a:rPr>
                                  <m:t>+</m:t>
                                </m:r>
                              </m:sup>
                            </m:sSup>
                          </m:lim>
                        </m:limLow>
                      </m:fName>
                      <m:e>
                        <m:r>
                          <a:rPr lang="en-US" i="1">
                            <a:latin typeface="Cambria Math"/>
                            <a:ea typeface="Cambria Math"/>
                          </a:rPr>
                          <m:t>[</m:t>
                        </m:r>
                        <m:d>
                          <m:dPr>
                            <m:begChr m:val="["/>
                            <m:endChr m:val="]"/>
                            <m:ctrlPr>
                              <a:rPr lang="en-US" i="1">
                                <a:latin typeface="Cambria Math" panose="02040503050406030204" pitchFamily="18" charset="0"/>
                                <a:ea typeface="Cambria Math"/>
                              </a:rPr>
                            </m:ctrlPr>
                          </m:dPr>
                          <m:e>
                            <m:r>
                              <a:rPr lang="en-US" i="1">
                                <a:latin typeface="Cambria Math"/>
                                <a:ea typeface="Cambria Math"/>
                              </a:rPr>
                              <m:t>𝑥</m:t>
                            </m:r>
                          </m:e>
                        </m:d>
                        <m:r>
                          <a:rPr lang="en-US" i="1">
                            <a:latin typeface="Cambria Math"/>
                            <a:ea typeface="Cambria Math"/>
                          </a:rPr>
                          <m:t>]</m:t>
                        </m:r>
                      </m:e>
                    </m:func>
                  </m:oMath>
                </a14:m>
                <a:r>
                  <a:rPr lang="en-US" dirty="0"/>
                  <a:t> </a:t>
                </a:r>
                <a:endParaRPr lang="en-US" dirty="0" smtClean="0"/>
              </a:p>
              <a:p>
                <a:endParaRPr lang="en-US" dirty="0"/>
              </a:p>
              <a:p>
                <a:r>
                  <a:rPr lang="en-US" dirty="0"/>
                  <a:t>Example: Find </a:t>
                </a:r>
                <a14:m>
                  <m:oMath xmlns:m="http://schemas.openxmlformats.org/officeDocument/2006/math">
                    <m:func>
                      <m:funcPr>
                        <m:ctrlPr>
                          <a:rPr lang="en-US" i="1">
                            <a:latin typeface="Cambria Math" panose="02040503050406030204" pitchFamily="18" charset="0"/>
                          </a:rPr>
                        </m:ctrlPr>
                      </m:funcPr>
                      <m:fName>
                        <m:limLow>
                          <m:limLowPr>
                            <m:ctrlPr>
                              <a:rPr lang="en-US" i="1">
                                <a:latin typeface="Cambria Math" panose="02040503050406030204" pitchFamily="18" charset="0"/>
                              </a:rPr>
                            </m:ctrlPr>
                          </m:limLowPr>
                          <m:e>
                            <m:r>
                              <m:rPr>
                                <m:sty m:val="p"/>
                              </m:rPr>
                              <a:rPr lang="en-US">
                                <a:latin typeface="Cambria Math"/>
                              </a:rPr>
                              <m:t>lim</m:t>
                            </m:r>
                          </m:e>
                          <m:lim>
                            <m:r>
                              <a:rPr lang="en-US" i="1">
                                <a:latin typeface="Cambria Math"/>
                              </a:rPr>
                              <m:t>𝑥</m:t>
                            </m:r>
                            <m:r>
                              <a:rPr lang="en-US" i="1">
                                <a:latin typeface="Cambria Math"/>
                                <a:ea typeface="Cambria Math"/>
                              </a:rPr>
                              <m:t>→</m:t>
                            </m:r>
                            <m:sSup>
                              <m:sSupPr>
                                <m:ctrlPr>
                                  <a:rPr lang="en-US" i="1">
                                    <a:latin typeface="Cambria Math" panose="02040503050406030204" pitchFamily="18" charset="0"/>
                                    <a:ea typeface="Cambria Math"/>
                                  </a:rPr>
                                </m:ctrlPr>
                              </m:sSupPr>
                              <m:e>
                                <m:r>
                                  <a:rPr lang="en-US" i="1">
                                    <a:latin typeface="Cambria Math"/>
                                    <a:ea typeface="Cambria Math"/>
                                  </a:rPr>
                                  <m:t>1</m:t>
                                </m:r>
                              </m:e>
                              <m:sup>
                                <m:r>
                                  <a:rPr lang="en-US" i="1">
                                    <a:latin typeface="Cambria Math"/>
                                    <a:ea typeface="Cambria Math"/>
                                  </a:rPr>
                                  <m:t>−</m:t>
                                </m:r>
                              </m:sup>
                            </m:sSup>
                          </m:lim>
                        </m:limLow>
                      </m:fName>
                      <m:e>
                        <m:r>
                          <a:rPr lang="en-US" i="1">
                            <a:latin typeface="Cambria Math"/>
                            <a:ea typeface="Cambria Math"/>
                          </a:rPr>
                          <m:t>[</m:t>
                        </m:r>
                        <m:d>
                          <m:dPr>
                            <m:begChr m:val="["/>
                            <m:endChr m:val="]"/>
                            <m:ctrlPr>
                              <a:rPr lang="en-US" i="1">
                                <a:latin typeface="Cambria Math" panose="02040503050406030204" pitchFamily="18" charset="0"/>
                                <a:ea typeface="Cambria Math"/>
                              </a:rPr>
                            </m:ctrlPr>
                          </m:dPr>
                          <m:e>
                            <m:r>
                              <a:rPr lang="en-US" i="1">
                                <a:latin typeface="Cambria Math"/>
                                <a:ea typeface="Cambria Math"/>
                              </a:rPr>
                              <m:t>𝑥</m:t>
                            </m:r>
                          </m:e>
                        </m:d>
                        <m:r>
                          <a:rPr lang="en-US" i="1">
                            <a:latin typeface="Cambria Math"/>
                            <a:ea typeface="Cambria Math"/>
                          </a:rPr>
                          <m:t>]</m:t>
                        </m:r>
                      </m:e>
                    </m:func>
                  </m:oMath>
                </a14:m>
                <a:endParaRPr lang="en-US" dirty="0" smtClean="0"/>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blipFill rotWithShape="1">
                <a:blip r:embed="rId2"/>
                <a:stretch>
                  <a:fillRect l="-449" t="-1357"/>
                </a:stretch>
              </a:blipFill>
            </p:spPr>
            <p:txBody>
              <a:bodyPr/>
              <a:lstStyle/>
              <a:p>
                <a:r>
                  <a:rPr lang="en-US">
                    <a:noFill/>
                  </a:rPr>
                  <a:t> </a:t>
                </a:r>
              </a:p>
            </p:txBody>
          </p:sp>
        </mc:Fallback>
      </mc:AlternateContent>
    </p:spTree>
    <p:extLst>
      <p:ext uri="{BB962C8B-B14F-4D97-AF65-F5344CB8AC3E}">
        <p14:creationId xmlns:p14="http://schemas.microsoft.com/office/powerpoint/2010/main" val="2879285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wipe(down)">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2.1 Intro to Limits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p:txBody>
              <a:bodyPr/>
              <a:lstStyle/>
              <a:p>
                <a:r>
                  <a:rPr lang="en-US" dirty="0"/>
                  <a:t>Average Speed (Rate of Change): </a:t>
                </a:r>
                <a14:m>
                  <m:oMath xmlns:m="http://schemas.openxmlformats.org/officeDocument/2006/math">
                    <m:f>
                      <m:fPr>
                        <m:ctrlPr>
                          <a:rPr lang="en-US" i="1">
                            <a:latin typeface="Cambria Math" panose="02040503050406030204" pitchFamily="18" charset="0"/>
                          </a:rPr>
                        </m:ctrlPr>
                      </m:fPr>
                      <m:num>
                        <m:r>
                          <a:rPr lang="en-US" i="1">
                            <a:latin typeface="Cambria Math"/>
                          </a:rPr>
                          <m:t>𝑓</m:t>
                        </m:r>
                        <m:d>
                          <m:dPr>
                            <m:ctrlPr>
                              <a:rPr lang="en-US" i="1">
                                <a:latin typeface="Cambria Math" panose="02040503050406030204" pitchFamily="18" charset="0"/>
                              </a:rPr>
                            </m:ctrlPr>
                          </m:dPr>
                          <m:e>
                            <m:r>
                              <a:rPr lang="en-US" i="1">
                                <a:latin typeface="Cambria Math"/>
                              </a:rPr>
                              <m:t>𝑏</m:t>
                            </m:r>
                          </m:e>
                        </m:d>
                        <m:r>
                          <a:rPr lang="en-US" i="1">
                            <a:latin typeface="Cambria Math"/>
                          </a:rPr>
                          <m:t>−</m:t>
                        </m:r>
                        <m:r>
                          <a:rPr lang="en-US" i="1">
                            <a:latin typeface="Cambria Math"/>
                          </a:rPr>
                          <m:t>𝑓</m:t>
                        </m:r>
                        <m:r>
                          <a:rPr lang="en-US" i="1">
                            <a:latin typeface="Cambria Math"/>
                          </a:rPr>
                          <m:t>(</m:t>
                        </m:r>
                        <m:r>
                          <a:rPr lang="en-US" i="1">
                            <a:latin typeface="Cambria Math"/>
                          </a:rPr>
                          <m:t>𝑎</m:t>
                        </m:r>
                        <m:r>
                          <a:rPr lang="en-US" i="1">
                            <a:latin typeface="Cambria Math"/>
                          </a:rPr>
                          <m:t>)</m:t>
                        </m:r>
                      </m:num>
                      <m:den>
                        <m:r>
                          <a:rPr lang="en-US" i="1">
                            <a:latin typeface="Cambria Math"/>
                          </a:rPr>
                          <m:t>𝑏</m:t>
                        </m:r>
                        <m:r>
                          <a:rPr lang="en-US" i="1">
                            <a:latin typeface="Cambria Math"/>
                          </a:rPr>
                          <m:t> −</m:t>
                        </m:r>
                        <m:r>
                          <a:rPr lang="en-US" i="1">
                            <a:latin typeface="Cambria Math"/>
                          </a:rPr>
                          <m:t>𝑎</m:t>
                        </m:r>
                      </m:den>
                    </m:f>
                  </m:oMath>
                </a14:m>
                <a:endParaRPr lang="en-US" dirty="0"/>
              </a:p>
              <a:p>
                <a:r>
                  <a:rPr lang="en-US" dirty="0"/>
                  <a:t>Instantaneous Speed (Rate of Change) at a: </a:t>
                </a:r>
                <a14:m>
                  <m:oMath xmlns:m="http://schemas.openxmlformats.org/officeDocument/2006/math">
                    <m:func>
                      <m:funcPr>
                        <m:ctrlPr>
                          <a:rPr lang="en-US" i="1">
                            <a:latin typeface="Cambria Math" panose="02040503050406030204" pitchFamily="18" charset="0"/>
                          </a:rPr>
                        </m:ctrlPr>
                      </m:funcPr>
                      <m:fName>
                        <m:limLow>
                          <m:limLowPr>
                            <m:ctrlPr>
                              <a:rPr lang="en-US" i="1">
                                <a:latin typeface="Cambria Math" panose="02040503050406030204" pitchFamily="18" charset="0"/>
                              </a:rPr>
                            </m:ctrlPr>
                          </m:limLowPr>
                          <m:e>
                            <m:r>
                              <m:rPr>
                                <m:sty m:val="p"/>
                              </m:rPr>
                              <a:rPr lang="en-US">
                                <a:latin typeface="Cambria Math"/>
                              </a:rPr>
                              <m:t>lim</m:t>
                            </m:r>
                          </m:e>
                          <m:lim>
                            <m:r>
                              <a:rPr lang="en-US" i="1">
                                <a:latin typeface="Cambria Math"/>
                              </a:rPr>
                              <m:t>h</m:t>
                            </m:r>
                            <m:r>
                              <a:rPr lang="en-US" i="1">
                                <a:latin typeface="Cambria Math"/>
                                <a:ea typeface="Cambria Math"/>
                              </a:rPr>
                              <m:t>→0</m:t>
                            </m:r>
                          </m:lim>
                        </m:limLow>
                      </m:fName>
                      <m:e>
                        <m:f>
                          <m:fPr>
                            <m:ctrlPr>
                              <a:rPr lang="en-US" i="1">
                                <a:latin typeface="Cambria Math" panose="02040503050406030204" pitchFamily="18" charset="0"/>
                              </a:rPr>
                            </m:ctrlPr>
                          </m:fPr>
                          <m:num>
                            <m:r>
                              <a:rPr lang="en-US" i="1">
                                <a:latin typeface="Cambria Math"/>
                              </a:rPr>
                              <m:t>𝑓</m:t>
                            </m:r>
                            <m:d>
                              <m:dPr>
                                <m:ctrlPr>
                                  <a:rPr lang="en-US" i="1">
                                    <a:latin typeface="Cambria Math" panose="02040503050406030204" pitchFamily="18" charset="0"/>
                                  </a:rPr>
                                </m:ctrlPr>
                              </m:dPr>
                              <m:e>
                                <m:r>
                                  <a:rPr lang="en-US" i="1">
                                    <a:latin typeface="Cambria Math"/>
                                  </a:rPr>
                                  <m:t>𝑎</m:t>
                                </m:r>
                                <m:r>
                                  <a:rPr lang="en-US" i="1">
                                    <a:latin typeface="Cambria Math"/>
                                  </a:rPr>
                                  <m:t>+</m:t>
                                </m:r>
                                <m:r>
                                  <a:rPr lang="en-US" i="1">
                                    <a:latin typeface="Cambria Math"/>
                                  </a:rPr>
                                  <m:t>h</m:t>
                                </m:r>
                              </m:e>
                            </m:d>
                            <m:r>
                              <a:rPr lang="en-US" i="1">
                                <a:latin typeface="Cambria Math"/>
                              </a:rPr>
                              <m:t>−</m:t>
                            </m:r>
                            <m:r>
                              <a:rPr lang="en-US" i="1">
                                <a:latin typeface="Cambria Math"/>
                              </a:rPr>
                              <m:t>𝑓</m:t>
                            </m:r>
                            <m:r>
                              <a:rPr lang="en-US" i="1">
                                <a:latin typeface="Cambria Math"/>
                              </a:rPr>
                              <m:t>(</m:t>
                            </m:r>
                            <m:r>
                              <a:rPr lang="en-US" i="1">
                                <a:latin typeface="Cambria Math"/>
                              </a:rPr>
                              <m:t>𝑎</m:t>
                            </m:r>
                            <m:r>
                              <a:rPr lang="en-US" i="1">
                                <a:latin typeface="Cambria Math"/>
                              </a:rPr>
                              <m:t>)</m:t>
                            </m:r>
                          </m:num>
                          <m:den>
                            <m:r>
                              <a:rPr lang="en-US" i="1">
                                <a:latin typeface="Cambria Math"/>
                              </a:rPr>
                              <m:t>h</m:t>
                            </m:r>
                          </m:den>
                        </m:f>
                      </m:e>
                    </m:func>
                  </m:oMath>
                </a14:m>
                <a:endParaRPr lang="en-US" dirty="0"/>
              </a:p>
              <a:p>
                <a:r>
                  <a:rPr lang="en-US" dirty="0"/>
                  <a:t>Example: An object dropped falls </a:t>
                </a:r>
                <a14:m>
                  <m:oMath xmlns:m="http://schemas.openxmlformats.org/officeDocument/2006/math">
                    <m:r>
                      <a:rPr lang="en-US" i="1">
                        <a:latin typeface="Cambria Math"/>
                      </a:rPr>
                      <m:t>𝑦</m:t>
                    </m:r>
                    <m:r>
                      <a:rPr lang="en-US" i="1">
                        <a:latin typeface="Cambria Math"/>
                      </a:rPr>
                      <m:t>=16</m:t>
                    </m:r>
                    <m:sSup>
                      <m:sSupPr>
                        <m:ctrlPr>
                          <a:rPr lang="en-US" i="1">
                            <a:latin typeface="Cambria Math" panose="02040503050406030204" pitchFamily="18" charset="0"/>
                          </a:rPr>
                        </m:ctrlPr>
                      </m:sSupPr>
                      <m:e>
                        <m:r>
                          <a:rPr lang="en-US" i="1">
                            <a:latin typeface="Cambria Math"/>
                          </a:rPr>
                          <m:t>𝑡</m:t>
                        </m:r>
                      </m:e>
                      <m:sup>
                        <m:r>
                          <a:rPr lang="en-US" i="1">
                            <a:latin typeface="Cambria Math"/>
                          </a:rPr>
                          <m:t>2</m:t>
                        </m:r>
                      </m:sup>
                    </m:sSup>
                  </m:oMath>
                </a14:m>
                <a:r>
                  <a:rPr lang="en-US" dirty="0"/>
                  <a:t> feet in t seconds.  Find the average speed during the first 5 seconds of the fall and the instantaneous speed at 5 seconds.</a:t>
                </a:r>
              </a:p>
              <a:p>
                <a:r>
                  <a:rPr lang="en-US" dirty="0" smtClean="0"/>
                  <a:t>Example: Ditto for the first 10 seconds</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blipFill rotWithShape="1">
                <a:blip r:embed="rId2"/>
                <a:stretch>
                  <a:fillRect l="-449" r="-2767" b="-1085"/>
                </a:stretch>
              </a:blipFill>
            </p:spPr>
            <p:txBody>
              <a:bodyPr/>
              <a:lstStyle/>
              <a:p>
                <a:r>
                  <a:rPr lang="en-US">
                    <a:noFill/>
                  </a:rPr>
                  <a:t> </a:t>
                </a:r>
              </a:p>
            </p:txBody>
          </p:sp>
        </mc:Fallback>
      </mc:AlternateContent>
    </p:spTree>
    <p:extLst>
      <p:ext uri="{BB962C8B-B14F-4D97-AF65-F5344CB8AC3E}">
        <p14:creationId xmlns:p14="http://schemas.microsoft.com/office/powerpoint/2010/main" val="3583835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2.1 </a:t>
            </a:r>
            <a:r>
              <a:rPr lang="en-US" dirty="0" smtClean="0"/>
              <a:t>Intro to Limits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p:txBody>
              <a:bodyPr/>
              <a:lstStyle/>
              <a:p>
                <a:r>
                  <a:rPr lang="en-US" dirty="0" smtClean="0"/>
                  <a:t>Sandwich Theorem (pg. 65)</a:t>
                </a:r>
              </a:p>
              <a:p>
                <a:r>
                  <a:rPr lang="en-US" dirty="0" smtClean="0"/>
                  <a:t>Example: </a:t>
                </a:r>
                <a14:m>
                  <m:oMath xmlns:m="http://schemas.openxmlformats.org/officeDocument/2006/math">
                    <m:func>
                      <m:funcPr>
                        <m:ctrlPr>
                          <a:rPr lang="en-US" i="1" smtClean="0">
                            <a:latin typeface="Cambria Math" panose="02040503050406030204" pitchFamily="18" charset="0"/>
                          </a:rPr>
                        </m:ctrlPr>
                      </m:funcPr>
                      <m:fName>
                        <m:limLow>
                          <m:limLowPr>
                            <m:ctrlPr>
                              <a:rPr lang="en-US" i="1" smtClean="0">
                                <a:latin typeface="Cambria Math" panose="02040503050406030204" pitchFamily="18" charset="0"/>
                              </a:rPr>
                            </m:ctrlPr>
                          </m:limLowPr>
                          <m:e>
                            <m:r>
                              <m:rPr>
                                <m:sty m:val="p"/>
                              </m:rPr>
                              <a:rPr lang="en-US" i="0" smtClean="0">
                                <a:latin typeface="Cambria Math"/>
                              </a:rPr>
                              <m:t>lim</m:t>
                            </m:r>
                          </m:e>
                          <m:lim>
                            <m:r>
                              <a:rPr lang="en-US" b="0" i="1" smtClean="0">
                                <a:latin typeface="Cambria Math"/>
                              </a:rPr>
                              <m:t>𝑥</m:t>
                            </m:r>
                            <m:r>
                              <a:rPr lang="en-US" b="0" i="1" smtClean="0">
                                <a:latin typeface="Cambria Math"/>
                                <a:ea typeface="Cambria Math"/>
                              </a:rPr>
                              <m:t>→0</m:t>
                            </m:r>
                          </m:lim>
                        </m:limLow>
                      </m:fName>
                      <m:e>
                        <m:r>
                          <a:rPr lang="en-US" b="0" i="1" smtClean="0">
                            <a:latin typeface="Cambria Math"/>
                          </a:rPr>
                          <m:t>𝑥</m:t>
                        </m:r>
                        <m:func>
                          <m:funcPr>
                            <m:ctrlPr>
                              <a:rPr lang="en-US" b="0" i="1" smtClean="0">
                                <a:latin typeface="Cambria Math" panose="02040503050406030204" pitchFamily="18" charset="0"/>
                              </a:rPr>
                            </m:ctrlPr>
                          </m:funcPr>
                          <m:fName>
                            <m:r>
                              <m:rPr>
                                <m:sty m:val="p"/>
                              </m:rPr>
                              <a:rPr lang="en-US" b="0" i="0" smtClean="0">
                                <a:latin typeface="Cambria Math"/>
                              </a:rPr>
                              <m:t>cos</m:t>
                            </m:r>
                          </m:fName>
                          <m:e>
                            <m:r>
                              <a:rPr lang="en-US" b="0" i="1" smtClean="0">
                                <a:latin typeface="Cambria Math"/>
                              </a:rPr>
                              <m:t>𝑥</m:t>
                            </m:r>
                          </m:e>
                        </m:func>
                      </m:e>
                    </m:func>
                  </m:oMath>
                </a14:m>
                <a:endParaRPr lang="en-US" dirty="0" smtClean="0"/>
              </a:p>
              <a:p>
                <a:pPr lvl="1"/>
                <a:r>
                  <a:rPr lang="en-US" dirty="0" smtClean="0"/>
                  <a:t>(see graph)</a:t>
                </a:r>
              </a:p>
              <a:p>
                <a:pPr lvl="1"/>
                <a:endParaRPr lang="en-US" dirty="0"/>
              </a:p>
              <a:p>
                <a:r>
                  <a:rPr lang="en-US" dirty="0" smtClean="0"/>
                  <a:t>Example: </a:t>
                </a:r>
                <a14:m>
                  <m:oMath xmlns:m="http://schemas.openxmlformats.org/officeDocument/2006/math">
                    <m:f>
                      <m:fPr>
                        <m:ctrlPr>
                          <a:rPr lang="en-US" i="1" smtClean="0">
                            <a:latin typeface="Cambria Math" panose="02040503050406030204" pitchFamily="18" charset="0"/>
                          </a:rPr>
                        </m:ctrlPr>
                      </m:fPr>
                      <m:num>
                        <m:sSup>
                          <m:sSupPr>
                            <m:ctrlPr>
                              <a:rPr lang="en-US" b="0" i="1" smtClean="0">
                                <a:latin typeface="Cambria Math" panose="02040503050406030204" pitchFamily="18" charset="0"/>
                              </a:rPr>
                            </m:ctrlPr>
                          </m:sSupPr>
                          <m:e>
                            <m:r>
                              <a:rPr lang="en-US" b="0" i="1" smtClean="0">
                                <a:latin typeface="Cambria Math"/>
                              </a:rPr>
                              <m:t>(−1)</m:t>
                            </m:r>
                          </m:e>
                          <m:sup>
                            <m:r>
                              <a:rPr lang="en-US" b="0" i="1" smtClean="0">
                                <a:latin typeface="Cambria Math"/>
                              </a:rPr>
                              <m:t>𝑥</m:t>
                            </m:r>
                          </m:sup>
                        </m:sSup>
                      </m:num>
                      <m:den>
                        <m:r>
                          <a:rPr lang="en-US" b="0" i="1" smtClean="0">
                            <a:latin typeface="Cambria Math"/>
                          </a:rPr>
                          <m:t>𝑥</m:t>
                        </m:r>
                      </m:den>
                    </m:f>
                  </m:oMath>
                </a14:m>
                <a:endParaRPr lang="en-US" dirty="0" smtClean="0"/>
              </a:p>
              <a:p>
                <a:r>
                  <a:rPr lang="en-US" dirty="0"/>
                  <a:t>Assignment: pg. 66 (</a:t>
                </a:r>
                <a:r>
                  <a:rPr lang="en-US" dirty="0" smtClean="0"/>
                  <a:t>1-74)</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blipFill rotWithShape="1">
                <a:blip r:embed="rId2"/>
                <a:stretch>
                  <a:fillRect l="-449" t="-1357"/>
                </a:stretch>
              </a:blipFill>
            </p:spPr>
            <p:txBody>
              <a:bodyPr/>
              <a:lstStyle/>
              <a:p>
                <a:r>
                  <a:rPr lang="en-US">
                    <a:noFill/>
                  </a:rPr>
                  <a:t> </a:t>
                </a:r>
              </a:p>
            </p:txBody>
          </p:sp>
        </mc:Fallback>
      </mc:AlternateContent>
    </p:spTree>
    <p:extLst>
      <p:ext uri="{BB962C8B-B14F-4D97-AF65-F5344CB8AC3E}">
        <p14:creationId xmlns:p14="http://schemas.microsoft.com/office/powerpoint/2010/main" val="1545660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428</TotalTime>
  <Words>575</Words>
  <Application>Microsoft Office PowerPoint</Application>
  <PresentationFormat>On-screen Show (4:3)</PresentationFormat>
  <Paragraphs>142</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Cambria Math</vt:lpstr>
      <vt:lpstr>Tw Cen MT</vt:lpstr>
      <vt:lpstr>Wingdings</vt:lpstr>
      <vt:lpstr>Wingdings 2</vt:lpstr>
      <vt:lpstr>Median</vt:lpstr>
      <vt:lpstr>Limits (no calculator test)</vt:lpstr>
      <vt:lpstr>Introduction to Limits</vt:lpstr>
      <vt:lpstr>2.1 Intro to Limits</vt:lpstr>
      <vt:lpstr>Intro to Limits</vt:lpstr>
      <vt:lpstr>2.1 Intro to Limits</vt:lpstr>
      <vt:lpstr>2.1 Intro to Limits</vt:lpstr>
      <vt:lpstr>2.1 Intro to Limits</vt:lpstr>
      <vt:lpstr>2.1 Intro to Limits</vt:lpstr>
      <vt:lpstr>2.1 Intro to Limits</vt:lpstr>
      <vt:lpstr>Limits – To Infinity and Beyond!</vt:lpstr>
      <vt:lpstr>2.2 Limits Involving Infinity</vt:lpstr>
      <vt:lpstr>2.2 Limits Involving Infinity</vt:lpstr>
      <vt:lpstr>2.2 Limits Involving Infinity</vt:lpstr>
      <vt:lpstr>2.2 Limits Involving Infinity</vt:lpstr>
      <vt:lpstr>2.2 Limits Involving Infinity</vt:lpstr>
      <vt:lpstr>2.2 Limits Involving Infinity</vt:lpstr>
      <vt:lpstr>Limits at Infinity Project</vt:lpstr>
      <vt:lpstr>Continuity</vt:lpstr>
      <vt:lpstr>2.3 Continuity</vt:lpstr>
      <vt:lpstr>2.3 Continuity</vt:lpstr>
      <vt:lpstr>2.3 Continuity</vt:lpstr>
      <vt:lpstr>2.3 Continuity</vt:lpstr>
      <vt:lpstr>2.3 Continuity</vt:lpstr>
      <vt:lpstr>Rates of Change: An Introduction to the Derivative</vt:lpstr>
      <vt:lpstr>2.4 Rates of Change</vt:lpstr>
      <vt:lpstr>2.4 Rates of Change</vt:lpstr>
      <vt:lpstr>2.4 Rates of Change</vt:lpstr>
      <vt:lpstr>2.4 Rates of Change</vt:lpstr>
    </vt:vector>
  </TitlesOfParts>
  <Company>Monroe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Limits</dc:title>
  <dc:creator>Monroe Public Schools</dc:creator>
  <cp:lastModifiedBy>Eric Rausch</cp:lastModifiedBy>
  <cp:revision>32</cp:revision>
  <dcterms:created xsi:type="dcterms:W3CDTF">2013-09-20T16:05:07Z</dcterms:created>
  <dcterms:modified xsi:type="dcterms:W3CDTF">2014-10-03T11:11:07Z</dcterms:modified>
</cp:coreProperties>
</file>