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4"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6AB388-EA14-4ECC-9F45-08DB2391F133}" type="datetimeFigureOut">
              <a:rPr lang="en-US" smtClean="0"/>
              <a:t>4/1/2015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433DAB-7418-458D-8924-FC57997D6C47}" type="slidenum">
              <a:rPr lang="en-US" smtClean="0"/>
              <a:t>‹#›</a:t>
            </a:fld>
            <a:endParaRPr lang="en-US"/>
          </a:p>
        </p:txBody>
      </p:sp>
    </p:spTree>
    <p:extLst>
      <p:ext uri="{BB962C8B-B14F-4D97-AF65-F5344CB8AC3E}">
        <p14:creationId xmlns:p14="http://schemas.microsoft.com/office/powerpoint/2010/main" val="3438416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Mention</a:t>
            </a:r>
            <a:r>
              <a:rPr lang="en-US" baseline="0" dirty="0" smtClean="0"/>
              <a:t> how area is found in polar coordinates – it’s not top – bottom!</a:t>
            </a:r>
            <a:endParaRPr lang="en-US" dirty="0"/>
          </a:p>
        </p:txBody>
      </p:sp>
      <p:sp>
        <p:nvSpPr>
          <p:cNvPr id="4" name="Slide Number Placeholder 3"/>
          <p:cNvSpPr>
            <a:spLocks noGrp="1"/>
          </p:cNvSpPr>
          <p:nvPr>
            <p:ph type="sldNum" sz="quarter" idx="10"/>
          </p:nvPr>
        </p:nvSpPr>
        <p:spPr/>
        <p:txBody>
          <a:bodyPr/>
          <a:lstStyle/>
          <a:p>
            <a:fld id="{17433DAB-7418-458D-8924-FC57997D6C47}" type="slidenum">
              <a:rPr lang="en-US" smtClean="0"/>
              <a:t>16</a:t>
            </a:fld>
            <a:endParaRPr lang="en-US"/>
          </a:p>
        </p:txBody>
      </p:sp>
    </p:spTree>
    <p:extLst>
      <p:ext uri="{BB962C8B-B14F-4D97-AF65-F5344CB8AC3E}">
        <p14:creationId xmlns:p14="http://schemas.microsoft.com/office/powerpoint/2010/main" val="4292209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Mention</a:t>
            </a:r>
            <a:r>
              <a:rPr lang="en-US" baseline="0" dirty="0" smtClean="0"/>
              <a:t> how area is found in polar coordinates – it’s not top – bottom!</a:t>
            </a:r>
            <a:endParaRPr lang="en-US" dirty="0"/>
          </a:p>
        </p:txBody>
      </p:sp>
      <p:sp>
        <p:nvSpPr>
          <p:cNvPr id="4" name="Slide Number Placeholder 3"/>
          <p:cNvSpPr>
            <a:spLocks noGrp="1"/>
          </p:cNvSpPr>
          <p:nvPr>
            <p:ph type="sldNum" sz="quarter" idx="10"/>
          </p:nvPr>
        </p:nvSpPr>
        <p:spPr/>
        <p:txBody>
          <a:bodyPr/>
          <a:lstStyle/>
          <a:p>
            <a:fld id="{17433DAB-7418-458D-8924-FC57997D6C47}" type="slidenum">
              <a:rPr lang="en-US" smtClean="0"/>
              <a:t>17</a:t>
            </a:fld>
            <a:endParaRPr lang="en-US"/>
          </a:p>
        </p:txBody>
      </p:sp>
    </p:spTree>
    <p:extLst>
      <p:ext uri="{BB962C8B-B14F-4D97-AF65-F5344CB8AC3E}">
        <p14:creationId xmlns:p14="http://schemas.microsoft.com/office/powerpoint/2010/main" val="2582344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2F851D5-F940-4616-9B7E-EEB2681215C2}" type="datetimeFigureOut">
              <a:rPr lang="en-US" smtClean="0"/>
              <a:t>4/1/2015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C7E979F-0B36-4EDC-8831-5B814ABFA08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F851D5-F940-4616-9B7E-EEB2681215C2}" type="datetimeFigureOut">
              <a:rPr lang="en-US" smtClean="0"/>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E979F-0B36-4EDC-8831-5B814ABFA08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F851D5-F940-4616-9B7E-EEB2681215C2}" type="datetimeFigureOut">
              <a:rPr lang="en-US" smtClean="0"/>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E979F-0B36-4EDC-8831-5B814ABFA08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2F851D5-F940-4616-9B7E-EEB2681215C2}" type="datetimeFigureOut">
              <a:rPr lang="en-US" smtClean="0"/>
              <a:t>4/1/2015</a:t>
            </a:fld>
            <a:endParaRPr lang="en-US"/>
          </a:p>
        </p:txBody>
      </p:sp>
      <p:sp>
        <p:nvSpPr>
          <p:cNvPr id="9" name="Slide Number Placeholder 8"/>
          <p:cNvSpPr>
            <a:spLocks noGrp="1"/>
          </p:cNvSpPr>
          <p:nvPr>
            <p:ph type="sldNum" sz="quarter" idx="15"/>
          </p:nvPr>
        </p:nvSpPr>
        <p:spPr/>
        <p:txBody>
          <a:bodyPr rtlCol="0"/>
          <a:lstStyle/>
          <a:p>
            <a:fld id="{5C7E979F-0B36-4EDC-8831-5B814ABFA08D}"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2F851D5-F940-4616-9B7E-EEB2681215C2}" type="datetimeFigureOut">
              <a:rPr lang="en-US" smtClean="0"/>
              <a:t>4/1/2015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C7E979F-0B36-4EDC-8831-5B814ABFA08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F851D5-F940-4616-9B7E-EEB2681215C2}" type="datetimeFigureOut">
              <a:rPr lang="en-US" smtClean="0"/>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7E979F-0B36-4EDC-8831-5B814ABFA08D}"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2F851D5-F940-4616-9B7E-EEB2681215C2}" type="datetimeFigureOut">
              <a:rPr lang="en-US" smtClean="0"/>
              <a:t>4/1/2015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7E979F-0B36-4EDC-8831-5B814ABFA08D}"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2F851D5-F940-4616-9B7E-EEB2681215C2}" type="datetimeFigureOut">
              <a:rPr lang="en-US" smtClean="0"/>
              <a:t>4/1/2015</a:t>
            </a:fld>
            <a:endParaRPr lang="en-US"/>
          </a:p>
        </p:txBody>
      </p:sp>
      <p:sp>
        <p:nvSpPr>
          <p:cNvPr id="7" name="Slide Number Placeholder 6"/>
          <p:cNvSpPr>
            <a:spLocks noGrp="1"/>
          </p:cNvSpPr>
          <p:nvPr>
            <p:ph type="sldNum" sz="quarter" idx="11"/>
          </p:nvPr>
        </p:nvSpPr>
        <p:spPr/>
        <p:txBody>
          <a:bodyPr rtlCol="0"/>
          <a:lstStyle/>
          <a:p>
            <a:fld id="{5C7E979F-0B36-4EDC-8831-5B814ABFA08D}"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F851D5-F940-4616-9B7E-EEB2681215C2}" type="datetimeFigureOut">
              <a:rPr lang="en-US" smtClean="0"/>
              <a:t>4/1/2015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7E979F-0B36-4EDC-8831-5B814ABFA08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2F851D5-F940-4616-9B7E-EEB2681215C2}" type="datetimeFigureOut">
              <a:rPr lang="en-US" smtClean="0"/>
              <a:t>4/1/2015</a:t>
            </a:fld>
            <a:endParaRPr lang="en-US"/>
          </a:p>
        </p:txBody>
      </p:sp>
      <p:sp>
        <p:nvSpPr>
          <p:cNvPr id="22" name="Slide Number Placeholder 21"/>
          <p:cNvSpPr>
            <a:spLocks noGrp="1"/>
          </p:cNvSpPr>
          <p:nvPr>
            <p:ph type="sldNum" sz="quarter" idx="15"/>
          </p:nvPr>
        </p:nvSpPr>
        <p:spPr/>
        <p:txBody>
          <a:bodyPr rtlCol="0"/>
          <a:lstStyle/>
          <a:p>
            <a:fld id="{5C7E979F-0B36-4EDC-8831-5B814ABFA08D}"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2F851D5-F940-4616-9B7E-EEB2681215C2}" type="datetimeFigureOut">
              <a:rPr lang="en-US" smtClean="0"/>
              <a:t>4/1/2015</a:t>
            </a:fld>
            <a:endParaRPr lang="en-US"/>
          </a:p>
        </p:txBody>
      </p:sp>
      <p:sp>
        <p:nvSpPr>
          <p:cNvPr id="18" name="Slide Number Placeholder 17"/>
          <p:cNvSpPr>
            <a:spLocks noGrp="1"/>
          </p:cNvSpPr>
          <p:nvPr>
            <p:ph type="sldNum" sz="quarter" idx="11"/>
          </p:nvPr>
        </p:nvSpPr>
        <p:spPr/>
        <p:txBody>
          <a:bodyPr rtlCol="0"/>
          <a:lstStyle/>
          <a:p>
            <a:fld id="{5C7E979F-0B36-4EDC-8831-5B814ABFA08D}"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2F851D5-F940-4616-9B7E-EEB2681215C2}" type="datetimeFigureOut">
              <a:rPr lang="en-US" smtClean="0"/>
              <a:t>4/1/2015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C7E979F-0B36-4EDC-8831-5B814ABFA08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7.jpg"/><Relationship Id="rId4" Type="http://schemas.openxmlformats.org/officeDocument/2006/relationships/image" Target="../media/image16.jpg"/></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bOIe0DIMbI8"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Calculus of Other Functions</a:t>
            </a:r>
            <a:endParaRPr lang="en-US" dirty="0"/>
          </a:p>
        </p:txBody>
      </p:sp>
      <p:sp>
        <p:nvSpPr>
          <p:cNvPr id="3" name="Subtitle 2"/>
          <p:cNvSpPr>
            <a:spLocks noGrp="1"/>
          </p:cNvSpPr>
          <p:nvPr>
            <p:ph type="subTitle" idx="1"/>
          </p:nvPr>
        </p:nvSpPr>
        <p:spPr/>
        <p:txBody>
          <a:bodyPr/>
          <a:lstStyle/>
          <a:p>
            <a:r>
              <a:rPr lang="en-US" dirty="0" smtClean="0"/>
              <a:t>Chapter 10</a:t>
            </a:r>
            <a:endParaRPr lang="en-US" dirty="0"/>
          </a:p>
        </p:txBody>
      </p:sp>
    </p:spTree>
    <p:extLst>
      <p:ext uri="{BB962C8B-B14F-4D97-AF65-F5344CB8AC3E}">
        <p14:creationId xmlns:p14="http://schemas.microsoft.com/office/powerpoint/2010/main" val="2775752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10.2 Vector Valued Functions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r>
                  <a:rPr lang="en-US" dirty="0" smtClean="0"/>
                  <a:t>Vector Valued Functions – combination of vectors and parametric equations</a:t>
                </a:r>
              </a:p>
              <a:p>
                <a:pPr lvl="1"/>
                <a14:m>
                  <m:oMath xmlns:m="http://schemas.openxmlformats.org/officeDocument/2006/math">
                    <m:r>
                      <a:rPr lang="en-US" b="0" i="1" smtClean="0">
                        <a:latin typeface="Cambria Math"/>
                      </a:rPr>
                      <m:t>𝑟</m:t>
                    </m:r>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m:t>
                    </m:r>
                    <m:r>
                      <a:rPr lang="en-US" b="0" i="1" smtClean="0">
                        <a:latin typeface="Cambria Math"/>
                      </a:rPr>
                      <m:t>𝑥</m:t>
                    </m:r>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𝑖</m:t>
                    </m:r>
                    <m:r>
                      <a:rPr lang="en-US" b="0" i="1" smtClean="0">
                        <a:latin typeface="Cambria Math"/>
                      </a:rPr>
                      <m:t>+</m:t>
                    </m:r>
                    <m:r>
                      <a:rPr lang="en-US" b="0" i="1" smtClean="0">
                        <a:latin typeface="Cambria Math"/>
                      </a:rPr>
                      <m:t>𝑦</m:t>
                    </m:r>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𝑗</m:t>
                    </m:r>
                    <m:r>
                      <a:rPr lang="en-US" b="0" i="1" smtClean="0">
                        <a:latin typeface="Cambria Math"/>
                      </a:rPr>
                      <m:t>= </m:t>
                    </m:r>
                    <m:d>
                      <m:dPr>
                        <m:begChr m:val="⟨"/>
                        <m:endChr m:val="⟩"/>
                        <m:ctrlPr>
                          <a:rPr lang="en-US" b="0" i="1" smtClean="0">
                            <a:latin typeface="Cambria Math" panose="02040503050406030204" pitchFamily="18" charset="0"/>
                          </a:rPr>
                        </m:ctrlPr>
                      </m:dPr>
                      <m:e>
                        <m:r>
                          <a:rPr lang="en-US" b="0" i="1" smtClean="0">
                            <a:latin typeface="Cambria Math"/>
                          </a:rPr>
                          <m:t>𝑥</m:t>
                        </m:r>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 </m:t>
                        </m:r>
                        <m:r>
                          <a:rPr lang="en-US" b="0" i="1" smtClean="0">
                            <a:latin typeface="Cambria Math"/>
                          </a:rPr>
                          <m:t>𝑦</m:t>
                        </m:r>
                        <m:r>
                          <a:rPr lang="en-US" b="0" i="1" smtClean="0">
                            <a:latin typeface="Cambria Math"/>
                          </a:rPr>
                          <m:t>(</m:t>
                        </m:r>
                        <m:r>
                          <a:rPr lang="en-US" b="0" i="1" smtClean="0">
                            <a:latin typeface="Cambria Math"/>
                          </a:rPr>
                          <m:t>𝑡</m:t>
                        </m:r>
                        <m:r>
                          <a:rPr lang="en-US" b="0" i="1" smtClean="0">
                            <a:latin typeface="Cambria Math"/>
                          </a:rPr>
                          <m:t>)</m:t>
                        </m:r>
                      </m:e>
                    </m:d>
                  </m:oMath>
                </a14:m>
                <a:endParaRPr lang="en-US" dirty="0" smtClean="0"/>
              </a:p>
              <a:p>
                <a:pPr lvl="1"/>
                <a14:m>
                  <m:oMath xmlns:m="http://schemas.openxmlformats.org/officeDocument/2006/math">
                    <m:r>
                      <a:rPr lang="en-US" b="0" i="1" smtClean="0">
                        <a:latin typeface="Cambria Math"/>
                      </a:rPr>
                      <m:t>𝑣</m:t>
                    </m:r>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m:t>
                    </m:r>
                    <m:sSup>
                      <m:sSupPr>
                        <m:ctrlPr>
                          <a:rPr lang="en-US" b="0" i="1" smtClean="0">
                            <a:latin typeface="Cambria Math" panose="02040503050406030204" pitchFamily="18" charset="0"/>
                          </a:rPr>
                        </m:ctrlPr>
                      </m:sSupPr>
                      <m:e>
                        <m:r>
                          <a:rPr lang="en-US" b="0" i="1" smtClean="0">
                            <a:latin typeface="Cambria Math"/>
                          </a:rPr>
                          <m:t>𝑥</m:t>
                        </m:r>
                      </m:e>
                      <m:sup>
                        <m:r>
                          <a:rPr lang="en-US" b="0" i="1" smtClean="0">
                            <a:latin typeface="Cambria Math"/>
                          </a:rPr>
                          <m:t>′</m:t>
                        </m:r>
                      </m:sup>
                    </m:sSup>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𝑖</m:t>
                    </m:r>
                    <m:r>
                      <a:rPr lang="en-US" b="0" i="1" smtClean="0">
                        <a:latin typeface="Cambria Math"/>
                      </a:rPr>
                      <m:t>+</m:t>
                    </m:r>
                    <m:sSup>
                      <m:sSupPr>
                        <m:ctrlPr>
                          <a:rPr lang="en-US" b="0" i="1" smtClean="0">
                            <a:latin typeface="Cambria Math" panose="02040503050406030204" pitchFamily="18" charset="0"/>
                          </a:rPr>
                        </m:ctrlPr>
                      </m:sSupPr>
                      <m:e>
                        <m:r>
                          <a:rPr lang="en-US" b="0" i="1" smtClean="0">
                            <a:latin typeface="Cambria Math"/>
                          </a:rPr>
                          <m:t>𝑦</m:t>
                        </m:r>
                      </m:e>
                      <m:sup>
                        <m:r>
                          <a:rPr lang="en-US" b="0" i="1" smtClean="0">
                            <a:latin typeface="Cambria Math"/>
                          </a:rPr>
                          <m:t>′</m:t>
                        </m:r>
                      </m:sup>
                    </m:sSup>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𝑗</m:t>
                    </m:r>
                    <m:r>
                      <a:rPr lang="en-US" b="0" i="1" smtClean="0">
                        <a:latin typeface="Cambria Math"/>
                      </a:rPr>
                      <m:t>= </m:t>
                    </m:r>
                    <m:d>
                      <m:dPr>
                        <m:begChr m:val="⟨"/>
                        <m:endChr m:val="⟩"/>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a:rPr>
                              <m:t>𝑥</m:t>
                            </m:r>
                          </m:e>
                          <m:sup>
                            <m:r>
                              <a:rPr lang="en-US" b="0" i="1" smtClean="0">
                                <a:latin typeface="Cambria Math"/>
                              </a:rPr>
                              <m:t>′</m:t>
                            </m:r>
                          </m:sup>
                        </m:sSup>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 </m:t>
                        </m:r>
                        <m:r>
                          <a:rPr lang="en-US" b="0" i="1" smtClean="0">
                            <a:latin typeface="Cambria Math"/>
                          </a:rPr>
                          <m:t>𝑦</m:t>
                        </m:r>
                        <m:r>
                          <a:rPr lang="en-US" b="0" i="1" smtClean="0">
                            <a:latin typeface="Cambria Math"/>
                          </a:rPr>
                          <m:t>′(</m:t>
                        </m:r>
                        <m:r>
                          <a:rPr lang="en-US" b="0" i="1" smtClean="0">
                            <a:latin typeface="Cambria Math"/>
                          </a:rPr>
                          <m:t>𝑡</m:t>
                        </m:r>
                        <m:r>
                          <a:rPr lang="en-US" b="0" i="1" smtClean="0">
                            <a:latin typeface="Cambria Math"/>
                          </a:rPr>
                          <m:t>)</m:t>
                        </m:r>
                      </m:e>
                    </m:d>
                  </m:oMath>
                </a14:m>
                <a:endParaRPr lang="en-US" dirty="0" smtClean="0"/>
              </a:p>
              <a:p>
                <a:pPr lvl="2"/>
                <a:r>
                  <a:rPr lang="en-US" dirty="0" smtClean="0"/>
                  <a:t>Speed = </a:t>
                </a:r>
                <a14:m>
                  <m:oMath xmlns:m="http://schemas.openxmlformats.org/officeDocument/2006/math">
                    <m:d>
                      <m:dPr>
                        <m:begChr m:val="‖"/>
                        <m:endChr m:val="‖"/>
                        <m:ctrlPr>
                          <a:rPr lang="en-US" i="1" smtClean="0">
                            <a:latin typeface="Cambria Math" panose="02040503050406030204" pitchFamily="18" charset="0"/>
                          </a:rPr>
                        </m:ctrlPr>
                      </m:dPr>
                      <m:e>
                        <m:r>
                          <a:rPr lang="en-US" b="0" i="1" smtClean="0">
                            <a:latin typeface="Cambria Math"/>
                          </a:rPr>
                          <m:t>𝑣</m:t>
                        </m:r>
                        <m:r>
                          <a:rPr lang="en-US" b="0" i="1" smtClean="0">
                            <a:latin typeface="Cambria Math"/>
                          </a:rPr>
                          <m:t>(</m:t>
                        </m:r>
                        <m:r>
                          <a:rPr lang="en-US" b="0" i="1" smtClean="0">
                            <a:latin typeface="Cambria Math"/>
                          </a:rPr>
                          <m:t>𝑡</m:t>
                        </m:r>
                        <m:r>
                          <a:rPr lang="en-US" b="0" i="1" smtClean="0">
                            <a:latin typeface="Cambria Math"/>
                          </a:rPr>
                          <m:t>)</m:t>
                        </m:r>
                      </m:e>
                    </m:d>
                    <m:r>
                      <a:rPr lang="en-US" b="0" i="0" smtClean="0">
                        <a:latin typeface="Cambria Math"/>
                      </a:rPr>
                      <m:t>= </m:t>
                    </m:r>
                    <m:rad>
                      <m:radPr>
                        <m:degHide m:val="on"/>
                        <m:ctrlPr>
                          <a:rPr lang="en-US" b="0" i="1" smtClean="0">
                            <a:latin typeface="Cambria Math" panose="02040503050406030204" pitchFamily="18" charset="0"/>
                          </a:rPr>
                        </m:ctrlPr>
                      </m:radPr>
                      <m:deg/>
                      <m:e>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r>
                                  <a:rPr lang="en-US" b="0" i="1" smtClean="0">
                                    <a:latin typeface="Cambria Math"/>
                                  </a:rPr>
                                  <m:t>𝑥</m:t>
                                </m:r>
                                <m:r>
                                  <a:rPr lang="en-US" b="0" i="1" smtClean="0">
                                    <a:latin typeface="Cambria Math"/>
                                  </a:rPr>
                                  <m:t>′(</m:t>
                                </m:r>
                                <m:r>
                                  <a:rPr lang="en-US" b="0" i="1" smtClean="0">
                                    <a:latin typeface="Cambria Math"/>
                                  </a:rPr>
                                  <m:t>𝑡</m:t>
                                </m:r>
                                <m:r>
                                  <a:rPr lang="en-US" b="0" i="1" smtClean="0">
                                    <a:latin typeface="Cambria Math"/>
                                  </a:rPr>
                                  <m:t>)</m:t>
                                </m:r>
                              </m:e>
                            </m:d>
                          </m:e>
                          <m:sup>
                            <m:r>
                              <a:rPr lang="en-US" b="0" i="1" smtClean="0">
                                <a:latin typeface="Cambria Math"/>
                              </a:rPr>
                              <m:t>2</m:t>
                            </m:r>
                          </m:sup>
                        </m:sSup>
                        <m:r>
                          <a:rPr lang="en-US" b="0" i="1" smtClean="0">
                            <a:latin typeface="Cambria Math"/>
                          </a:rPr>
                          <m:t>+ </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r>
                                  <a:rPr lang="en-US" b="0" i="1" smtClean="0">
                                    <a:latin typeface="Cambria Math"/>
                                  </a:rPr>
                                  <m:t>𝑦</m:t>
                                </m:r>
                                <m:r>
                                  <a:rPr lang="en-US" b="0" i="1" smtClean="0">
                                    <a:latin typeface="Cambria Math"/>
                                  </a:rPr>
                                  <m:t>′(</m:t>
                                </m:r>
                                <m:r>
                                  <a:rPr lang="en-US" b="0" i="1" smtClean="0">
                                    <a:latin typeface="Cambria Math"/>
                                  </a:rPr>
                                  <m:t>𝑡</m:t>
                                </m:r>
                                <m:r>
                                  <a:rPr lang="en-US" b="0" i="1" smtClean="0">
                                    <a:latin typeface="Cambria Math"/>
                                  </a:rPr>
                                  <m:t>)</m:t>
                                </m:r>
                              </m:e>
                            </m:d>
                          </m:e>
                          <m:sup>
                            <m:r>
                              <a:rPr lang="en-US" b="0" i="1" smtClean="0">
                                <a:latin typeface="Cambria Math"/>
                              </a:rPr>
                              <m:t>2</m:t>
                            </m:r>
                          </m:sup>
                        </m:sSup>
                      </m:e>
                    </m:rad>
                  </m:oMath>
                </a14:m>
                <a:endParaRPr lang="en-US" dirty="0" smtClean="0"/>
              </a:p>
              <a:p>
                <a:pPr lvl="1"/>
                <a14:m>
                  <m:oMath xmlns:m="http://schemas.openxmlformats.org/officeDocument/2006/math">
                    <m:r>
                      <a:rPr lang="en-US" b="0" i="1" smtClean="0">
                        <a:latin typeface="Cambria Math"/>
                      </a:rPr>
                      <m:t>𝑎</m:t>
                    </m:r>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m:t>
                    </m:r>
                    <m:sSup>
                      <m:sSupPr>
                        <m:ctrlPr>
                          <a:rPr lang="en-US" b="0" i="1" smtClean="0">
                            <a:latin typeface="Cambria Math" panose="02040503050406030204" pitchFamily="18" charset="0"/>
                          </a:rPr>
                        </m:ctrlPr>
                      </m:sSupPr>
                      <m:e>
                        <m:r>
                          <a:rPr lang="en-US" b="0" i="1" smtClean="0">
                            <a:latin typeface="Cambria Math"/>
                          </a:rPr>
                          <m:t>𝑥</m:t>
                        </m:r>
                      </m:e>
                      <m:sup>
                        <m:r>
                          <a:rPr lang="en-US" b="0" i="1" smtClean="0">
                            <a:latin typeface="Cambria Math"/>
                          </a:rPr>
                          <m:t>′′</m:t>
                        </m:r>
                      </m:sup>
                    </m:sSup>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𝑖</m:t>
                    </m:r>
                    <m:r>
                      <a:rPr lang="en-US" b="0" i="1" smtClean="0">
                        <a:latin typeface="Cambria Math"/>
                      </a:rPr>
                      <m:t>+</m:t>
                    </m:r>
                    <m:sSup>
                      <m:sSupPr>
                        <m:ctrlPr>
                          <a:rPr lang="en-US" b="0" i="1" smtClean="0">
                            <a:latin typeface="Cambria Math" panose="02040503050406030204" pitchFamily="18" charset="0"/>
                          </a:rPr>
                        </m:ctrlPr>
                      </m:sSupPr>
                      <m:e>
                        <m:r>
                          <a:rPr lang="en-US" b="0" i="1" smtClean="0">
                            <a:latin typeface="Cambria Math"/>
                          </a:rPr>
                          <m:t>𝑦</m:t>
                        </m:r>
                      </m:e>
                      <m:sup>
                        <m:r>
                          <a:rPr lang="en-US" b="0" i="1" smtClean="0">
                            <a:latin typeface="Cambria Math"/>
                          </a:rPr>
                          <m:t>′′</m:t>
                        </m:r>
                      </m:sup>
                    </m:sSup>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𝑗</m:t>
                    </m:r>
                    <m:r>
                      <a:rPr lang="en-US" b="0" i="1" smtClean="0">
                        <a:latin typeface="Cambria Math"/>
                      </a:rPr>
                      <m:t>= </m:t>
                    </m:r>
                    <m:d>
                      <m:dPr>
                        <m:begChr m:val="⟨"/>
                        <m:endChr m:val="⟩"/>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a:rPr>
                              <m:t>𝑥</m:t>
                            </m:r>
                          </m:e>
                          <m:sup>
                            <m:r>
                              <a:rPr lang="en-US" b="0" i="1" smtClean="0">
                                <a:latin typeface="Cambria Math"/>
                              </a:rPr>
                              <m:t>′′</m:t>
                            </m:r>
                          </m:sup>
                        </m:sSup>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 </m:t>
                        </m:r>
                        <m:r>
                          <a:rPr lang="en-US" b="0" i="1" smtClean="0">
                            <a:latin typeface="Cambria Math"/>
                          </a:rPr>
                          <m:t>𝑦</m:t>
                        </m:r>
                        <m:r>
                          <a:rPr lang="en-US" b="0" i="1" smtClean="0">
                            <a:latin typeface="Cambria Math"/>
                          </a:rPr>
                          <m:t>′′(</m:t>
                        </m:r>
                        <m:r>
                          <a:rPr lang="en-US" b="0" i="1" smtClean="0">
                            <a:latin typeface="Cambria Math"/>
                          </a:rPr>
                          <m:t>𝑡</m:t>
                        </m:r>
                        <m:r>
                          <a:rPr lang="en-US" b="0" i="1" smtClean="0">
                            <a:latin typeface="Cambria Math"/>
                          </a:rPr>
                          <m:t>)</m:t>
                        </m:r>
                      </m:e>
                    </m:d>
                  </m:oMath>
                </a14:m>
                <a:endParaRPr lang="en-US" dirty="0" smtClean="0"/>
              </a:p>
              <a:p>
                <a:pPr lvl="1"/>
                <a:endParaRPr lang="en-US" dirty="0"/>
              </a:p>
              <a:p>
                <a:r>
                  <a:rPr lang="en-US" dirty="0" smtClean="0"/>
                  <a:t>Example: Find the velocity, speed, and acceleration of </a:t>
                </a:r>
                <a14:m>
                  <m:oMath xmlns:m="http://schemas.openxmlformats.org/officeDocument/2006/math">
                    <m:r>
                      <a:rPr lang="en-US" b="0" i="1" smtClean="0">
                        <a:latin typeface="Cambria Math"/>
                      </a:rPr>
                      <m:t>𝑟</m:t>
                    </m:r>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=2</m:t>
                    </m:r>
                    <m:func>
                      <m:funcPr>
                        <m:ctrlPr>
                          <a:rPr lang="en-US" b="0" i="1" smtClean="0">
                            <a:latin typeface="Cambria Math" panose="02040503050406030204" pitchFamily="18" charset="0"/>
                          </a:rPr>
                        </m:ctrlPr>
                      </m:funcPr>
                      <m:fName>
                        <m:r>
                          <m:rPr>
                            <m:sty m:val="p"/>
                          </m:rPr>
                          <a:rPr lang="en-US" b="0" i="0" smtClean="0">
                            <a:latin typeface="Cambria Math"/>
                          </a:rPr>
                          <m:t>sin</m:t>
                        </m:r>
                      </m:fName>
                      <m:e>
                        <m:f>
                          <m:fPr>
                            <m:ctrlPr>
                              <a:rPr lang="en-US" b="0" i="1" smtClean="0">
                                <a:latin typeface="Cambria Math" panose="02040503050406030204" pitchFamily="18" charset="0"/>
                              </a:rPr>
                            </m:ctrlPr>
                          </m:fPr>
                          <m:num>
                            <m:r>
                              <a:rPr lang="en-US" b="0" i="1" smtClean="0">
                                <a:latin typeface="Cambria Math"/>
                              </a:rPr>
                              <m:t>𝑡</m:t>
                            </m:r>
                          </m:num>
                          <m:den>
                            <m:r>
                              <a:rPr lang="en-US" b="0" i="1" smtClean="0">
                                <a:latin typeface="Cambria Math"/>
                              </a:rPr>
                              <m:t>2</m:t>
                            </m:r>
                          </m:den>
                        </m:f>
                      </m:e>
                    </m:func>
                    <m:r>
                      <a:rPr lang="en-US" b="0" i="1" smtClean="0">
                        <a:latin typeface="Cambria Math"/>
                      </a:rPr>
                      <m:t> </m:t>
                    </m:r>
                    <m:r>
                      <a:rPr lang="en-US" b="0" i="1" smtClean="0">
                        <a:latin typeface="Cambria Math"/>
                      </a:rPr>
                      <m:t>𝑖</m:t>
                    </m:r>
                    <m:r>
                      <a:rPr lang="en-US" b="0" i="1" smtClean="0">
                        <a:latin typeface="Cambria Math"/>
                      </a:rPr>
                      <m:t>+2</m:t>
                    </m:r>
                    <m:func>
                      <m:funcPr>
                        <m:ctrlPr>
                          <a:rPr lang="en-US" b="0" i="1" smtClean="0">
                            <a:latin typeface="Cambria Math" panose="02040503050406030204" pitchFamily="18" charset="0"/>
                          </a:rPr>
                        </m:ctrlPr>
                      </m:funcPr>
                      <m:fName>
                        <m:r>
                          <m:rPr>
                            <m:sty m:val="p"/>
                          </m:rPr>
                          <a:rPr lang="en-US" b="0" i="0" smtClean="0">
                            <a:latin typeface="Cambria Math"/>
                          </a:rPr>
                          <m:t>cos</m:t>
                        </m:r>
                      </m:fName>
                      <m:e>
                        <m:f>
                          <m:fPr>
                            <m:ctrlPr>
                              <a:rPr lang="en-US" b="0" i="1" smtClean="0">
                                <a:latin typeface="Cambria Math" panose="02040503050406030204" pitchFamily="18" charset="0"/>
                              </a:rPr>
                            </m:ctrlPr>
                          </m:fPr>
                          <m:num>
                            <m:r>
                              <a:rPr lang="en-US" b="0" i="1" smtClean="0">
                                <a:latin typeface="Cambria Math"/>
                              </a:rPr>
                              <m:t>𝑡</m:t>
                            </m:r>
                          </m:num>
                          <m:den>
                            <m:r>
                              <a:rPr lang="en-US" b="0" i="1" smtClean="0">
                                <a:latin typeface="Cambria Math"/>
                              </a:rPr>
                              <m:t>2</m:t>
                            </m:r>
                          </m:den>
                        </m:f>
                      </m:e>
                    </m:func>
                    <m:r>
                      <a:rPr lang="en-US" b="0" i="1" smtClean="0">
                        <a:latin typeface="Cambria Math"/>
                      </a:rPr>
                      <m:t> </m:t>
                    </m:r>
                    <m:r>
                      <a:rPr lang="en-US" b="0" i="1" smtClean="0">
                        <a:latin typeface="Cambria Math"/>
                      </a:rPr>
                      <m:t>𝑗</m:t>
                    </m:r>
                  </m:oMath>
                </a14:m>
                <a:r>
                  <a:rPr lang="en-US" dirty="0" smtClean="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327" t="-1001" r="-1878"/>
                </a:stretch>
              </a:blipFill>
            </p:spPr>
            <p:txBody>
              <a:bodyPr/>
              <a:lstStyle/>
              <a:p>
                <a:r>
                  <a:rPr lang="en-US">
                    <a:noFill/>
                  </a:rPr>
                  <a:t> </a:t>
                </a:r>
              </a:p>
            </p:txBody>
          </p:sp>
        </mc:Fallback>
      </mc:AlternateContent>
    </p:spTree>
    <p:extLst>
      <p:ext uri="{BB962C8B-B14F-4D97-AF65-F5344CB8AC3E}">
        <p14:creationId xmlns:p14="http://schemas.microsoft.com/office/powerpoint/2010/main" val="296255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10.2 </a:t>
            </a:r>
            <a:r>
              <a:rPr lang="en-US" dirty="0"/>
              <a:t>Vector Valued Functions</a:t>
            </a: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r>
                  <a:rPr lang="en-US" dirty="0" smtClean="0"/>
                  <a:t>Displacement of </a:t>
                </a:r>
                <a14:m>
                  <m:oMath xmlns:m="http://schemas.openxmlformats.org/officeDocument/2006/math">
                    <m:r>
                      <a:rPr lang="en-US" b="0" i="1" smtClean="0">
                        <a:latin typeface="Cambria Math"/>
                      </a:rPr>
                      <m:t>𝑣</m:t>
                    </m:r>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 </m:t>
                    </m:r>
                    <m:d>
                      <m:dPr>
                        <m:begChr m:val="⟨"/>
                        <m:endChr m:val="⟩"/>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a:rPr>
                              <m:t>𝑣</m:t>
                            </m:r>
                          </m:e>
                          <m:sub>
                            <m:r>
                              <a:rPr lang="en-US" b="0" i="1" smtClean="0">
                                <a:latin typeface="Cambria Math"/>
                              </a:rPr>
                              <m:t>1</m:t>
                            </m:r>
                          </m:sub>
                        </m:sSub>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 </m:t>
                        </m:r>
                        <m:sSub>
                          <m:sSubPr>
                            <m:ctrlPr>
                              <a:rPr lang="en-US" b="0" i="1" smtClean="0">
                                <a:latin typeface="Cambria Math" panose="02040503050406030204" pitchFamily="18" charset="0"/>
                              </a:rPr>
                            </m:ctrlPr>
                          </m:sSubPr>
                          <m:e>
                            <m:r>
                              <a:rPr lang="en-US" b="0" i="1" smtClean="0">
                                <a:latin typeface="Cambria Math"/>
                              </a:rPr>
                              <m:t>𝑣</m:t>
                            </m:r>
                          </m:e>
                          <m:sub>
                            <m:r>
                              <a:rPr lang="en-US" b="0" i="1" smtClean="0">
                                <a:latin typeface="Cambria Math"/>
                              </a:rPr>
                              <m:t>2</m:t>
                            </m:r>
                          </m:sub>
                        </m:sSub>
                        <m:r>
                          <a:rPr lang="en-US" b="0" i="1" smtClean="0">
                            <a:latin typeface="Cambria Math"/>
                          </a:rPr>
                          <m:t>(</m:t>
                        </m:r>
                        <m:r>
                          <a:rPr lang="en-US" b="0" i="1" smtClean="0">
                            <a:latin typeface="Cambria Math"/>
                          </a:rPr>
                          <m:t>𝑡</m:t>
                        </m:r>
                        <m:r>
                          <a:rPr lang="en-US" b="0" i="1" smtClean="0">
                            <a:latin typeface="Cambria Math"/>
                          </a:rPr>
                          <m:t>)</m:t>
                        </m:r>
                      </m:e>
                    </m:d>
                  </m:oMath>
                </a14:m>
                <a:r>
                  <a:rPr lang="en-US" dirty="0" smtClean="0"/>
                  <a:t> from t = a to t = b: </a:t>
                </a:r>
                <a14:m>
                  <m:oMath xmlns:m="http://schemas.openxmlformats.org/officeDocument/2006/math">
                    <m:d>
                      <m:dPr>
                        <m:begChr m:val="⟨"/>
                        <m:endChr m:val="⟩"/>
                        <m:ctrlPr>
                          <a:rPr lang="en-US" i="1" smtClean="0">
                            <a:latin typeface="Cambria Math" panose="02040503050406030204" pitchFamily="18" charset="0"/>
                          </a:rPr>
                        </m:ctrlPr>
                      </m:dPr>
                      <m:e>
                        <m:nary>
                          <m:naryPr>
                            <m:ctrlPr>
                              <a:rPr lang="en-US" i="1" smtClean="0">
                                <a:latin typeface="Cambria Math" panose="02040503050406030204" pitchFamily="18" charset="0"/>
                              </a:rPr>
                            </m:ctrlPr>
                          </m:naryPr>
                          <m:sub>
                            <m:r>
                              <m:rPr>
                                <m:brk m:alnAt="23"/>
                              </m:rPr>
                              <a:rPr lang="en-US" b="0" i="1" smtClean="0">
                                <a:latin typeface="Cambria Math"/>
                              </a:rPr>
                              <m:t>𝑎</m:t>
                            </m:r>
                          </m:sub>
                          <m:sup>
                            <m:r>
                              <a:rPr lang="en-US" b="0" i="1" smtClean="0">
                                <a:latin typeface="Cambria Math"/>
                              </a:rPr>
                              <m:t>𝑏</m:t>
                            </m:r>
                          </m:sup>
                          <m:e>
                            <m:sSub>
                              <m:sSubPr>
                                <m:ctrlPr>
                                  <a:rPr lang="en-US" i="1" smtClean="0">
                                    <a:latin typeface="Cambria Math" panose="02040503050406030204" pitchFamily="18" charset="0"/>
                                  </a:rPr>
                                </m:ctrlPr>
                              </m:sSubPr>
                              <m:e>
                                <m:r>
                                  <a:rPr lang="en-US" b="0" i="1" smtClean="0">
                                    <a:latin typeface="Cambria Math"/>
                                  </a:rPr>
                                  <m:t>𝑣</m:t>
                                </m:r>
                              </m:e>
                              <m:sub>
                                <m:r>
                                  <a:rPr lang="en-US" b="0" i="1" smtClean="0">
                                    <a:latin typeface="Cambria Math"/>
                                  </a:rPr>
                                  <m:t>1</m:t>
                                </m:r>
                              </m:sub>
                            </m:sSub>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𝑑𝑡</m:t>
                            </m:r>
                            <m:r>
                              <a:rPr lang="en-US" b="0" i="1" smtClean="0">
                                <a:latin typeface="Cambria Math"/>
                              </a:rPr>
                              <m:t>, </m:t>
                            </m:r>
                            <m:nary>
                              <m:naryPr>
                                <m:ctrlPr>
                                  <a:rPr lang="en-US" b="0" i="1" smtClean="0">
                                    <a:latin typeface="Cambria Math" panose="02040503050406030204" pitchFamily="18" charset="0"/>
                                  </a:rPr>
                                </m:ctrlPr>
                              </m:naryPr>
                              <m:sub>
                                <m:r>
                                  <m:rPr>
                                    <m:brk m:alnAt="23"/>
                                  </m:rPr>
                                  <a:rPr lang="en-US" b="0" i="1" smtClean="0">
                                    <a:latin typeface="Cambria Math"/>
                                  </a:rPr>
                                  <m:t>𝑎</m:t>
                                </m:r>
                              </m:sub>
                              <m:sup>
                                <m:r>
                                  <a:rPr lang="en-US" b="0" i="1" smtClean="0">
                                    <a:latin typeface="Cambria Math"/>
                                  </a:rPr>
                                  <m:t>𝑏</m:t>
                                </m:r>
                              </m:sup>
                              <m:e>
                                <m:sSub>
                                  <m:sSubPr>
                                    <m:ctrlPr>
                                      <a:rPr lang="en-US" b="0" i="1" smtClean="0">
                                        <a:latin typeface="Cambria Math" panose="02040503050406030204" pitchFamily="18" charset="0"/>
                                      </a:rPr>
                                    </m:ctrlPr>
                                  </m:sSubPr>
                                  <m:e>
                                    <m:r>
                                      <a:rPr lang="en-US" b="0" i="1" smtClean="0">
                                        <a:latin typeface="Cambria Math"/>
                                      </a:rPr>
                                      <m:t>𝑣</m:t>
                                    </m:r>
                                  </m:e>
                                  <m:sub>
                                    <m:r>
                                      <a:rPr lang="en-US" b="0" i="1" smtClean="0">
                                        <a:latin typeface="Cambria Math"/>
                                      </a:rPr>
                                      <m:t>2</m:t>
                                    </m:r>
                                  </m:sub>
                                </m:sSub>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𝑑𝑡</m:t>
                                </m:r>
                              </m:e>
                            </m:nary>
                          </m:e>
                        </m:nary>
                      </m:e>
                    </m:d>
                  </m:oMath>
                </a14:m>
                <a:endParaRPr lang="en-US" dirty="0" smtClean="0"/>
              </a:p>
              <a:p>
                <a:r>
                  <a:rPr lang="en-US" dirty="0" smtClean="0"/>
                  <a:t>Distance Traveled by </a:t>
                </a:r>
                <a14:m>
                  <m:oMath xmlns:m="http://schemas.openxmlformats.org/officeDocument/2006/math">
                    <m:r>
                      <a:rPr lang="en-US" i="1">
                        <a:latin typeface="Cambria Math"/>
                      </a:rPr>
                      <m:t>𝑣</m:t>
                    </m:r>
                    <m:d>
                      <m:dPr>
                        <m:ctrlPr>
                          <a:rPr lang="en-US" i="1">
                            <a:latin typeface="Cambria Math" panose="02040503050406030204" pitchFamily="18" charset="0"/>
                          </a:rPr>
                        </m:ctrlPr>
                      </m:dPr>
                      <m:e>
                        <m:r>
                          <a:rPr lang="en-US" i="1">
                            <a:latin typeface="Cambria Math"/>
                          </a:rPr>
                          <m:t>𝑡</m:t>
                        </m:r>
                      </m:e>
                    </m:d>
                    <m:r>
                      <a:rPr lang="en-US" i="1">
                        <a:latin typeface="Cambria Math"/>
                      </a:rPr>
                      <m:t>= </m:t>
                    </m:r>
                    <m:d>
                      <m:dPr>
                        <m:begChr m:val="⟨"/>
                        <m:endChr m:val="⟩"/>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a:rPr>
                              <m:t>𝑣</m:t>
                            </m:r>
                          </m:e>
                          <m:sub>
                            <m:r>
                              <a:rPr lang="en-US" i="1">
                                <a:latin typeface="Cambria Math"/>
                              </a:rPr>
                              <m:t>1</m:t>
                            </m:r>
                          </m:sub>
                        </m:sSub>
                        <m:d>
                          <m:dPr>
                            <m:ctrlPr>
                              <a:rPr lang="en-US" i="1">
                                <a:latin typeface="Cambria Math" panose="02040503050406030204" pitchFamily="18" charset="0"/>
                              </a:rPr>
                            </m:ctrlPr>
                          </m:dPr>
                          <m:e>
                            <m:r>
                              <a:rPr lang="en-US" i="1">
                                <a:latin typeface="Cambria Math"/>
                              </a:rPr>
                              <m:t>𝑡</m:t>
                            </m:r>
                          </m:e>
                        </m:d>
                        <m:r>
                          <a:rPr lang="en-US" i="1">
                            <a:latin typeface="Cambria Math"/>
                          </a:rPr>
                          <m:t>, </m:t>
                        </m:r>
                        <m:sSub>
                          <m:sSubPr>
                            <m:ctrlPr>
                              <a:rPr lang="en-US" i="1">
                                <a:latin typeface="Cambria Math" panose="02040503050406030204" pitchFamily="18" charset="0"/>
                              </a:rPr>
                            </m:ctrlPr>
                          </m:sSubPr>
                          <m:e>
                            <m:r>
                              <a:rPr lang="en-US" i="1">
                                <a:latin typeface="Cambria Math"/>
                              </a:rPr>
                              <m:t>𝑣</m:t>
                            </m:r>
                          </m:e>
                          <m:sub>
                            <m:r>
                              <a:rPr lang="en-US" i="1">
                                <a:latin typeface="Cambria Math"/>
                              </a:rPr>
                              <m:t>2</m:t>
                            </m:r>
                          </m:sub>
                        </m:sSub>
                        <m:r>
                          <a:rPr lang="en-US" i="1">
                            <a:latin typeface="Cambria Math"/>
                          </a:rPr>
                          <m:t>(</m:t>
                        </m:r>
                        <m:r>
                          <a:rPr lang="en-US" i="1">
                            <a:latin typeface="Cambria Math"/>
                          </a:rPr>
                          <m:t>𝑡</m:t>
                        </m:r>
                        <m:r>
                          <a:rPr lang="en-US" i="1">
                            <a:latin typeface="Cambria Math"/>
                          </a:rPr>
                          <m:t>)</m:t>
                        </m:r>
                      </m:e>
                    </m:d>
                  </m:oMath>
                </a14:m>
                <a:r>
                  <a:rPr lang="en-US" dirty="0"/>
                  <a:t> from </a:t>
                </a:r>
                <a:r>
                  <a:rPr lang="en-US" dirty="0" smtClean="0"/>
                  <a:t>    t </a:t>
                </a:r>
                <a:r>
                  <a:rPr lang="en-US" dirty="0"/>
                  <a:t>= a to t = b</a:t>
                </a:r>
                <a:r>
                  <a:rPr lang="en-US" dirty="0" smtClean="0"/>
                  <a:t>: </a:t>
                </a:r>
                <a14:m>
                  <m:oMath xmlns:m="http://schemas.openxmlformats.org/officeDocument/2006/math">
                    <m:nary>
                      <m:naryPr>
                        <m:ctrlPr>
                          <a:rPr lang="en-US" i="1" smtClean="0">
                            <a:latin typeface="Cambria Math" panose="02040503050406030204" pitchFamily="18" charset="0"/>
                          </a:rPr>
                        </m:ctrlPr>
                      </m:naryPr>
                      <m:sub>
                        <m:r>
                          <m:rPr>
                            <m:brk m:alnAt="23"/>
                          </m:rPr>
                          <a:rPr lang="en-US" b="0" i="1" smtClean="0">
                            <a:latin typeface="Cambria Math"/>
                          </a:rPr>
                          <m:t>𝑎</m:t>
                        </m:r>
                      </m:sub>
                      <m:sup>
                        <m:r>
                          <a:rPr lang="en-US" b="0" i="1" smtClean="0">
                            <a:latin typeface="Cambria Math"/>
                          </a:rPr>
                          <m:t>𝑏</m:t>
                        </m:r>
                      </m:sup>
                      <m:e>
                        <m:rad>
                          <m:radPr>
                            <m:degHide m:val="on"/>
                            <m:ctrlPr>
                              <a:rPr lang="en-US" i="1" smtClean="0">
                                <a:latin typeface="Cambria Math" panose="02040503050406030204" pitchFamily="18" charset="0"/>
                              </a:rPr>
                            </m:ctrlPr>
                          </m:radPr>
                          <m:deg/>
                          <m:e>
                            <m:sSup>
                              <m:sSupPr>
                                <m:ctrlPr>
                                  <a:rPr lang="en-US" i="1" smtClean="0">
                                    <a:latin typeface="Cambria Math" panose="02040503050406030204" pitchFamily="18" charset="0"/>
                                  </a:rPr>
                                </m:ctrlPr>
                              </m:sSupPr>
                              <m:e>
                                <m:d>
                                  <m:dPr>
                                    <m:ctrlPr>
                                      <a:rPr lang="en-US" i="1" smtClean="0">
                                        <a:latin typeface="Cambria Math" panose="02040503050406030204" pitchFamily="18" charset="0"/>
                                      </a:rPr>
                                    </m:ctrlPr>
                                  </m:dPr>
                                  <m:e>
                                    <m:sSub>
                                      <m:sSubPr>
                                        <m:ctrlPr>
                                          <a:rPr lang="en-US" i="1" smtClean="0">
                                            <a:latin typeface="Cambria Math" panose="02040503050406030204" pitchFamily="18" charset="0"/>
                                          </a:rPr>
                                        </m:ctrlPr>
                                      </m:sSubPr>
                                      <m:e>
                                        <m:r>
                                          <a:rPr lang="en-US" b="0" i="1" smtClean="0">
                                            <a:latin typeface="Cambria Math"/>
                                          </a:rPr>
                                          <m:t>𝑣</m:t>
                                        </m:r>
                                      </m:e>
                                      <m:sub>
                                        <m:r>
                                          <a:rPr lang="en-US" b="0" i="1" smtClean="0">
                                            <a:latin typeface="Cambria Math"/>
                                          </a:rPr>
                                          <m:t>1</m:t>
                                        </m:r>
                                      </m:sub>
                                    </m:sSub>
                                    <m:r>
                                      <a:rPr lang="en-US" b="0" i="1" smtClean="0">
                                        <a:latin typeface="Cambria Math"/>
                                      </a:rPr>
                                      <m:t>(</m:t>
                                    </m:r>
                                    <m:r>
                                      <a:rPr lang="en-US" b="0" i="1" smtClean="0">
                                        <a:latin typeface="Cambria Math"/>
                                      </a:rPr>
                                      <m:t>𝑡</m:t>
                                    </m:r>
                                    <m:r>
                                      <a:rPr lang="en-US" b="0" i="1" smtClean="0">
                                        <a:latin typeface="Cambria Math"/>
                                      </a:rPr>
                                      <m:t>)</m:t>
                                    </m:r>
                                  </m:e>
                                </m:d>
                              </m:e>
                              <m:sup>
                                <m:r>
                                  <a:rPr lang="en-US" b="0" i="1" smtClean="0">
                                    <a:latin typeface="Cambria Math"/>
                                  </a:rPr>
                                  <m:t>2</m:t>
                                </m:r>
                              </m:sup>
                            </m:sSup>
                            <m:r>
                              <a:rPr lang="en-US" b="0" i="1" smtClean="0">
                                <a:latin typeface="Cambria Math"/>
                              </a:rPr>
                              <m:t>+ </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a:rPr>
                                          <m:t>𝑣</m:t>
                                        </m:r>
                                      </m:e>
                                      <m:sub>
                                        <m:r>
                                          <a:rPr lang="en-US" b="0" i="1" smtClean="0">
                                            <a:latin typeface="Cambria Math"/>
                                          </a:rPr>
                                          <m:t>2</m:t>
                                        </m:r>
                                      </m:sub>
                                    </m:sSub>
                                    <m:r>
                                      <a:rPr lang="en-US" b="0" i="1" smtClean="0">
                                        <a:latin typeface="Cambria Math"/>
                                      </a:rPr>
                                      <m:t>(</m:t>
                                    </m:r>
                                    <m:r>
                                      <a:rPr lang="en-US" b="0" i="1" smtClean="0">
                                        <a:latin typeface="Cambria Math"/>
                                      </a:rPr>
                                      <m:t>𝑡</m:t>
                                    </m:r>
                                    <m:r>
                                      <a:rPr lang="en-US" b="0" i="1" smtClean="0">
                                        <a:latin typeface="Cambria Math"/>
                                      </a:rPr>
                                      <m:t>)</m:t>
                                    </m:r>
                                  </m:e>
                                </m:d>
                              </m:e>
                              <m:sup>
                                <m:r>
                                  <a:rPr lang="en-US" b="0" i="1" smtClean="0">
                                    <a:latin typeface="Cambria Math"/>
                                  </a:rPr>
                                  <m:t>2</m:t>
                                </m:r>
                              </m:sup>
                            </m:sSup>
                          </m:e>
                        </m:rad>
                      </m:e>
                    </m:nary>
                    <m:r>
                      <a:rPr lang="en-US" b="0" i="1" smtClean="0">
                        <a:latin typeface="Cambria Math"/>
                      </a:rPr>
                      <m:t> </m:t>
                    </m:r>
                    <m:r>
                      <a:rPr lang="en-US" b="0" i="1" smtClean="0">
                        <a:latin typeface="Cambria Math"/>
                      </a:rPr>
                      <m:t>𝑑𝑡</m:t>
                    </m:r>
                  </m:oMath>
                </a14:m>
                <a:endParaRPr lang="en-US" dirty="0" smtClean="0"/>
              </a:p>
              <a:p>
                <a:endParaRPr lang="en-US" dirty="0"/>
              </a:p>
              <a:p>
                <a:r>
                  <a:rPr lang="en-US" dirty="0" smtClean="0"/>
                  <a:t>Example: For </a:t>
                </a:r>
                <a14:m>
                  <m:oMath xmlns:m="http://schemas.openxmlformats.org/officeDocument/2006/math">
                    <m:r>
                      <a:rPr lang="en-US" b="0" i="1" smtClean="0">
                        <a:latin typeface="Cambria Math"/>
                      </a:rPr>
                      <m:t>𝑣</m:t>
                    </m:r>
                    <m:d>
                      <m:dPr>
                        <m:ctrlPr>
                          <a:rPr lang="en-US" b="0" i="1" smtClean="0">
                            <a:latin typeface="Cambria Math" panose="02040503050406030204" pitchFamily="18" charset="0"/>
                          </a:rPr>
                        </m:ctrlPr>
                      </m:dPr>
                      <m:e>
                        <m:r>
                          <a:rPr lang="en-US" b="0" i="1" smtClean="0">
                            <a:latin typeface="Cambria Math"/>
                          </a:rPr>
                          <m:t>𝑡</m:t>
                        </m:r>
                      </m:e>
                    </m:d>
                    <m:r>
                      <a:rPr lang="en-US" b="0" i="1" smtClean="0">
                        <a:latin typeface="Cambria Math"/>
                      </a:rPr>
                      <m:t>= </m:t>
                    </m:r>
                    <m:d>
                      <m:dPr>
                        <m:begChr m:val="⟨"/>
                        <m:endChr m:val="⟩"/>
                        <m:ctrlPr>
                          <a:rPr lang="en-US" b="0" i="1" smtClean="0">
                            <a:latin typeface="Cambria Math" panose="02040503050406030204" pitchFamily="18" charset="0"/>
                          </a:rPr>
                        </m:ctrlPr>
                      </m:dPr>
                      <m:e>
                        <m:r>
                          <a:rPr lang="en-US" b="0" i="1" smtClean="0">
                            <a:latin typeface="Cambria Math"/>
                          </a:rPr>
                          <m:t>𝑡</m:t>
                        </m:r>
                        <m:r>
                          <a:rPr lang="en-US" b="0" i="1" smtClean="0">
                            <a:latin typeface="Cambria Math"/>
                          </a:rPr>
                          <m:t>, 2</m:t>
                        </m:r>
                        <m:r>
                          <a:rPr lang="en-US" b="0" i="1" smtClean="0">
                            <a:latin typeface="Cambria Math"/>
                          </a:rPr>
                          <m:t>𝑡</m:t>
                        </m:r>
                      </m:e>
                    </m:d>
                  </m:oMath>
                </a14:m>
                <a:r>
                  <a:rPr lang="en-US" dirty="0" smtClean="0"/>
                  <a:t> of a particle such that </a:t>
                </a:r>
                <a14:m>
                  <m:oMath xmlns:m="http://schemas.openxmlformats.org/officeDocument/2006/math">
                    <m:r>
                      <a:rPr lang="en-US" b="0" i="1" smtClean="0">
                        <a:latin typeface="Cambria Math"/>
                      </a:rPr>
                      <m:t>𝑟</m:t>
                    </m:r>
                    <m:d>
                      <m:dPr>
                        <m:ctrlPr>
                          <a:rPr lang="en-US" b="0" i="1" smtClean="0">
                            <a:latin typeface="Cambria Math" panose="02040503050406030204" pitchFamily="18" charset="0"/>
                          </a:rPr>
                        </m:ctrlPr>
                      </m:dPr>
                      <m:e>
                        <m:r>
                          <a:rPr lang="en-US" b="0" i="1" smtClean="0">
                            <a:latin typeface="Cambria Math"/>
                          </a:rPr>
                          <m:t>0</m:t>
                        </m:r>
                      </m:e>
                    </m:d>
                    <m:r>
                      <a:rPr lang="en-US" b="0" i="1" smtClean="0">
                        <a:latin typeface="Cambria Math"/>
                      </a:rPr>
                      <m:t>= </m:t>
                    </m:r>
                    <m:d>
                      <m:dPr>
                        <m:begChr m:val="⟨"/>
                        <m:endChr m:val="⟩"/>
                        <m:ctrlPr>
                          <a:rPr lang="en-US" b="0" i="1" smtClean="0">
                            <a:latin typeface="Cambria Math" panose="02040503050406030204" pitchFamily="18" charset="0"/>
                          </a:rPr>
                        </m:ctrlPr>
                      </m:dPr>
                      <m:e>
                        <m:r>
                          <a:rPr lang="en-US" b="0" i="1" smtClean="0">
                            <a:latin typeface="Cambria Math"/>
                          </a:rPr>
                          <m:t>1, 2</m:t>
                        </m:r>
                      </m:e>
                    </m:d>
                  </m:oMath>
                </a14:m>
                <a:r>
                  <a:rPr lang="en-US" dirty="0" smtClean="0"/>
                  <a:t>, find the position at t = 2 and the distance traveled from t = 0 to t = 2.</a:t>
                </a:r>
              </a:p>
              <a:p>
                <a:endParaRPr lang="en-US" dirty="0"/>
              </a:p>
              <a:p>
                <a:r>
                  <a:rPr lang="en-US" dirty="0" smtClean="0"/>
                  <a:t>Assignment: pg. 545 (1-56)</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327" t="-1001" r="-1224"/>
                </a:stretch>
              </a:blipFill>
            </p:spPr>
            <p:txBody>
              <a:bodyPr/>
              <a:lstStyle/>
              <a:p>
                <a:r>
                  <a:rPr lang="en-US">
                    <a:noFill/>
                  </a:rPr>
                  <a:t> </a:t>
                </a:r>
              </a:p>
            </p:txBody>
          </p:sp>
        </mc:Fallback>
      </mc:AlternateContent>
    </p:spTree>
    <p:extLst>
      <p:ext uri="{BB962C8B-B14F-4D97-AF65-F5344CB8AC3E}">
        <p14:creationId xmlns:p14="http://schemas.microsoft.com/office/powerpoint/2010/main" val="148977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Polar Functions</a:t>
            </a:r>
            <a:endParaRPr lang="en-US" dirty="0"/>
          </a:p>
        </p:txBody>
      </p:sp>
      <p:sp>
        <p:nvSpPr>
          <p:cNvPr id="3" name="Text Placeholder 2"/>
          <p:cNvSpPr>
            <a:spLocks noGrp="1"/>
          </p:cNvSpPr>
          <p:nvPr>
            <p:ph type="body" idx="1"/>
          </p:nvPr>
        </p:nvSpPr>
        <p:spPr/>
        <p:txBody>
          <a:bodyPr/>
          <a:lstStyle/>
          <a:p>
            <a:r>
              <a:rPr lang="en-US" dirty="0" smtClean="0"/>
              <a:t>10.3</a:t>
            </a:r>
            <a:endParaRPr lang="en-US" dirty="0"/>
          </a:p>
        </p:txBody>
      </p:sp>
    </p:spTree>
    <p:extLst>
      <p:ext uri="{BB962C8B-B14F-4D97-AF65-F5344CB8AC3E}">
        <p14:creationId xmlns:p14="http://schemas.microsoft.com/office/powerpoint/2010/main" val="4229039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10.3 Polar Functions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r>
                  <a:rPr lang="en-US" dirty="0" smtClean="0"/>
                  <a:t>Polar Functions – defining coordinates by radius and angle of rotation instead of left/right and up/down</a:t>
                </a:r>
              </a:p>
              <a:p>
                <a:endParaRPr lang="en-US" dirty="0"/>
              </a:p>
              <a:p>
                <a:pPr lvl="1"/>
                <a14:m>
                  <m:oMath xmlns:m="http://schemas.openxmlformats.org/officeDocument/2006/math">
                    <m:r>
                      <a:rPr lang="en-US" b="0" i="1" smtClean="0">
                        <a:latin typeface="Cambria Math"/>
                      </a:rPr>
                      <m:t>𝑥</m:t>
                    </m:r>
                    <m:r>
                      <a:rPr lang="en-US" b="0" i="1" smtClean="0">
                        <a:latin typeface="Cambria Math"/>
                      </a:rPr>
                      <m:t>=</m:t>
                    </m:r>
                    <m:r>
                      <a:rPr lang="en-US" b="0" i="1" smtClean="0">
                        <a:latin typeface="Cambria Math"/>
                      </a:rPr>
                      <m:t>𝑟</m:t>
                    </m:r>
                    <m:func>
                      <m:funcPr>
                        <m:ctrlPr>
                          <a:rPr lang="en-US" b="0" i="1" smtClean="0">
                            <a:latin typeface="Cambria Math" panose="02040503050406030204" pitchFamily="18" charset="0"/>
                          </a:rPr>
                        </m:ctrlPr>
                      </m:funcPr>
                      <m:fName>
                        <m:r>
                          <m:rPr>
                            <m:sty m:val="p"/>
                          </m:rPr>
                          <a:rPr lang="en-US" b="0" i="0" smtClean="0">
                            <a:latin typeface="Cambria Math"/>
                          </a:rPr>
                          <m:t>cos</m:t>
                        </m:r>
                      </m:fName>
                      <m:e>
                        <m:r>
                          <a:rPr lang="en-US" b="0" i="1" smtClean="0">
                            <a:latin typeface="Cambria Math"/>
                            <a:ea typeface="Cambria Math"/>
                          </a:rPr>
                          <m:t>𝜃</m:t>
                        </m:r>
                      </m:e>
                    </m:func>
                  </m:oMath>
                </a14:m>
                <a:endParaRPr lang="en-US" dirty="0" smtClean="0"/>
              </a:p>
              <a:p>
                <a:pPr lvl="1"/>
                <a14:m>
                  <m:oMath xmlns:m="http://schemas.openxmlformats.org/officeDocument/2006/math">
                    <m:r>
                      <a:rPr lang="en-US" b="0" i="1" smtClean="0">
                        <a:latin typeface="Cambria Math"/>
                      </a:rPr>
                      <m:t>𝑦</m:t>
                    </m:r>
                    <m:r>
                      <a:rPr lang="en-US" b="0" i="1" smtClean="0">
                        <a:latin typeface="Cambria Math"/>
                      </a:rPr>
                      <m:t>=</m:t>
                    </m:r>
                    <m:r>
                      <a:rPr lang="en-US" b="0" i="1" smtClean="0">
                        <a:latin typeface="Cambria Math"/>
                      </a:rPr>
                      <m:t>𝑟</m:t>
                    </m:r>
                    <m:func>
                      <m:funcPr>
                        <m:ctrlPr>
                          <a:rPr lang="en-US" b="0" i="1" smtClean="0">
                            <a:latin typeface="Cambria Math" panose="02040503050406030204" pitchFamily="18" charset="0"/>
                          </a:rPr>
                        </m:ctrlPr>
                      </m:funcPr>
                      <m:fName>
                        <m:r>
                          <m:rPr>
                            <m:sty m:val="p"/>
                          </m:rPr>
                          <a:rPr lang="en-US" b="0" i="0" smtClean="0">
                            <a:latin typeface="Cambria Math"/>
                          </a:rPr>
                          <m:t>sin</m:t>
                        </m:r>
                      </m:fName>
                      <m:e>
                        <m:r>
                          <a:rPr lang="en-US" b="0" i="1" smtClean="0">
                            <a:latin typeface="Cambria Math"/>
                            <a:ea typeface="Cambria Math"/>
                          </a:rPr>
                          <m:t>𝜃</m:t>
                        </m:r>
                      </m:e>
                    </m:func>
                  </m:oMath>
                </a14:m>
                <a:endParaRPr lang="en-US" dirty="0" smtClean="0"/>
              </a:p>
              <a:p>
                <a:pPr lvl="1"/>
                <a14:m>
                  <m:oMath xmlns:m="http://schemas.openxmlformats.org/officeDocument/2006/math">
                    <m:func>
                      <m:funcPr>
                        <m:ctrlPr>
                          <a:rPr lang="en-US" b="0" i="1" smtClean="0">
                            <a:latin typeface="Cambria Math" panose="02040503050406030204" pitchFamily="18" charset="0"/>
                          </a:rPr>
                        </m:ctrlPr>
                      </m:funcPr>
                      <m:fName>
                        <m:r>
                          <m:rPr>
                            <m:sty m:val="p"/>
                          </m:rPr>
                          <a:rPr lang="en-US" b="0" i="0" smtClean="0">
                            <a:latin typeface="Cambria Math"/>
                          </a:rPr>
                          <m:t>tan</m:t>
                        </m:r>
                      </m:fName>
                      <m:e>
                        <m:r>
                          <a:rPr lang="en-US" b="0" i="1" smtClean="0">
                            <a:latin typeface="Cambria Math"/>
                            <a:ea typeface="Cambria Math"/>
                          </a:rPr>
                          <m:t>𝜃</m:t>
                        </m:r>
                        <m:r>
                          <a:rPr lang="en-US" b="0" i="1" smtClean="0">
                            <a:latin typeface="Cambria Math"/>
                            <a:ea typeface="Cambria Math"/>
                          </a:rPr>
                          <m:t>= </m:t>
                        </m:r>
                        <m:f>
                          <m:fPr>
                            <m:ctrlPr>
                              <a:rPr lang="en-US" b="0" i="1" smtClean="0">
                                <a:latin typeface="Cambria Math" panose="02040503050406030204" pitchFamily="18" charset="0"/>
                                <a:ea typeface="Cambria Math"/>
                              </a:rPr>
                            </m:ctrlPr>
                          </m:fPr>
                          <m:num>
                            <m:r>
                              <a:rPr lang="en-US" b="0" i="1" smtClean="0">
                                <a:latin typeface="Cambria Math"/>
                                <a:ea typeface="Cambria Math"/>
                              </a:rPr>
                              <m:t>𝑦</m:t>
                            </m:r>
                          </m:num>
                          <m:den>
                            <m:r>
                              <a:rPr lang="en-US" b="0" i="1" smtClean="0">
                                <a:latin typeface="Cambria Math"/>
                                <a:ea typeface="Cambria Math"/>
                              </a:rPr>
                              <m:t>𝑥</m:t>
                            </m:r>
                          </m:den>
                        </m:f>
                      </m:e>
                    </m:func>
                  </m:oMath>
                </a14:m>
                <a:endParaRPr lang="en-US" dirty="0" smtClean="0"/>
              </a:p>
              <a:p>
                <a:pPr lvl="1"/>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a:rPr>
                          <m:t>𝑟</m:t>
                        </m:r>
                      </m:e>
                      <m:sup>
                        <m:r>
                          <a:rPr lang="en-US" b="0" i="1" smtClean="0">
                            <a:latin typeface="Cambria Math"/>
                          </a:rPr>
                          <m:t>2</m:t>
                        </m:r>
                      </m:sup>
                    </m:sSup>
                    <m:r>
                      <a:rPr lang="en-US" b="0" i="1" smtClean="0">
                        <a:latin typeface="Cambria Math"/>
                      </a:rPr>
                      <m:t>= </m:t>
                    </m:r>
                    <m:sSup>
                      <m:sSupPr>
                        <m:ctrlPr>
                          <a:rPr lang="en-US" b="0" i="1" smtClean="0">
                            <a:latin typeface="Cambria Math" panose="02040503050406030204" pitchFamily="18" charset="0"/>
                          </a:rPr>
                        </m:ctrlPr>
                      </m:sSupPr>
                      <m:e>
                        <m:r>
                          <a:rPr lang="en-US" b="0" i="1" smtClean="0">
                            <a:latin typeface="Cambria Math"/>
                          </a:rPr>
                          <m:t>𝑥</m:t>
                        </m:r>
                      </m:e>
                      <m:sup>
                        <m:r>
                          <a:rPr lang="en-US" b="0" i="1" smtClean="0">
                            <a:latin typeface="Cambria Math"/>
                          </a:rPr>
                          <m:t>2</m:t>
                        </m:r>
                      </m:sup>
                    </m:sSup>
                    <m:r>
                      <a:rPr lang="en-US" b="0" i="1" smtClean="0">
                        <a:latin typeface="Cambria Math"/>
                      </a:rPr>
                      <m:t>+ </m:t>
                    </m:r>
                    <m:sSup>
                      <m:sSupPr>
                        <m:ctrlPr>
                          <a:rPr lang="en-US" b="0" i="1" smtClean="0">
                            <a:latin typeface="Cambria Math" panose="02040503050406030204" pitchFamily="18" charset="0"/>
                          </a:rPr>
                        </m:ctrlPr>
                      </m:sSupPr>
                      <m:e>
                        <m:r>
                          <a:rPr lang="en-US" b="0" i="1" smtClean="0">
                            <a:latin typeface="Cambria Math"/>
                          </a:rPr>
                          <m:t>𝑦</m:t>
                        </m:r>
                      </m:e>
                      <m:sup>
                        <m:r>
                          <a:rPr lang="en-US" b="0" i="1" smtClean="0">
                            <a:latin typeface="Cambria Math"/>
                          </a:rPr>
                          <m:t>2</m:t>
                        </m:r>
                      </m:sup>
                    </m:sSup>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327" t="-1001"/>
                </a:stretch>
              </a:blipFill>
            </p:spPr>
            <p:txBody>
              <a:bodyPr/>
              <a:lstStyle/>
              <a:p>
                <a:r>
                  <a:rPr lang="en-US">
                    <a:noFill/>
                  </a:rPr>
                  <a:t> </a:t>
                </a:r>
              </a:p>
            </p:txBody>
          </p:sp>
        </mc:Fallback>
      </mc:AlternateContent>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3048000"/>
            <a:ext cx="2343150" cy="1952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4" name="TextBox 3"/>
              <p:cNvSpPr txBox="1"/>
              <p:nvPr/>
            </p:nvSpPr>
            <p:spPr>
              <a:xfrm>
                <a:off x="3581400" y="2819400"/>
                <a:ext cx="2743200" cy="369332"/>
              </a:xfrm>
              <a:prstGeom prst="rect">
                <a:avLst/>
              </a:prstGeom>
              <a:noFill/>
            </p:spPr>
            <p:txBody>
              <a:bodyPr wrap="square" rtlCol="0">
                <a:spAutoFit/>
              </a:bodyPr>
              <a:lstStyle/>
              <a:p>
                <a:r>
                  <a:rPr lang="en-US" dirty="0" smtClean="0"/>
                  <a:t>Point P is labeled (r, </a:t>
                </a:r>
                <a14:m>
                  <m:oMath xmlns:m="http://schemas.openxmlformats.org/officeDocument/2006/math">
                    <m:r>
                      <a:rPr lang="en-US" i="1">
                        <a:latin typeface="Cambria Math"/>
                        <a:ea typeface="Cambria Math"/>
                      </a:rPr>
                      <m:t>𝜃</m:t>
                    </m:r>
                  </m:oMath>
                </a14:m>
                <a:r>
                  <a:rPr lang="en-US" dirty="0" smtClean="0"/>
                  <a:t>)</a:t>
                </a:r>
                <a:endParaRPr lang="en-US" dirty="0"/>
              </a:p>
            </p:txBody>
          </p:sp>
        </mc:Choice>
        <mc:Fallback xmlns="">
          <p:sp>
            <p:nvSpPr>
              <p:cNvPr id="4" name="TextBox 3"/>
              <p:cNvSpPr txBox="1">
                <a:spLocks noRot="1" noChangeAspect="1" noMove="1" noResize="1" noEditPoints="1" noAdjustHandles="1" noChangeArrowheads="1" noChangeShapeType="1" noTextEdit="1"/>
              </p:cNvSpPr>
              <p:nvPr/>
            </p:nvSpPr>
            <p:spPr>
              <a:xfrm>
                <a:off x="3581400" y="2819400"/>
                <a:ext cx="2743200" cy="369332"/>
              </a:xfrm>
              <a:prstGeom prst="rect">
                <a:avLst/>
              </a:prstGeom>
              <a:blipFill rotWithShape="1">
                <a:blip r:embed="rId4"/>
                <a:stretch>
                  <a:fillRect l="-2000" t="-8333" b="-25000"/>
                </a:stretch>
              </a:blipFill>
            </p:spPr>
            <p:txBody>
              <a:bodyPr/>
              <a:lstStyle/>
              <a:p>
                <a:r>
                  <a:rPr lang="en-US">
                    <a:noFill/>
                  </a:rPr>
                  <a:t> </a:t>
                </a:r>
              </a:p>
            </p:txBody>
          </p:sp>
        </mc:Fallback>
      </mc:AlternateContent>
      <p:cxnSp>
        <p:nvCxnSpPr>
          <p:cNvPr id="6" name="Straight Arrow Connector 5"/>
          <p:cNvCxnSpPr>
            <a:stCxn id="4" idx="2"/>
          </p:cNvCxnSpPr>
          <p:nvPr/>
        </p:nvCxnSpPr>
        <p:spPr>
          <a:xfrm>
            <a:off x="4953000" y="3188732"/>
            <a:ext cx="990600" cy="2402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352800" y="5000625"/>
            <a:ext cx="3886200" cy="369332"/>
          </a:xfrm>
          <a:prstGeom prst="rect">
            <a:avLst/>
          </a:prstGeom>
          <a:noFill/>
        </p:spPr>
        <p:txBody>
          <a:bodyPr wrap="square" rtlCol="0">
            <a:spAutoFit/>
          </a:bodyPr>
          <a:lstStyle/>
          <a:p>
            <a:r>
              <a:rPr lang="en-US" dirty="0" smtClean="0"/>
              <a:t>The origin (0, 0) is called the “pole”</a:t>
            </a:r>
            <a:endParaRPr lang="en-US" dirty="0"/>
          </a:p>
        </p:txBody>
      </p:sp>
      <p:cxnSp>
        <p:nvCxnSpPr>
          <p:cNvPr id="13" name="Straight Arrow Connector 12"/>
          <p:cNvCxnSpPr/>
          <p:nvPr/>
        </p:nvCxnSpPr>
        <p:spPr>
          <a:xfrm flipV="1">
            <a:off x="4953000" y="4114800"/>
            <a:ext cx="1371600" cy="885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781800" y="2847202"/>
            <a:ext cx="1981200" cy="923330"/>
          </a:xfrm>
          <a:prstGeom prst="rect">
            <a:avLst/>
          </a:prstGeom>
          <a:noFill/>
        </p:spPr>
        <p:txBody>
          <a:bodyPr wrap="square" rtlCol="0">
            <a:spAutoFit/>
          </a:bodyPr>
          <a:lstStyle/>
          <a:p>
            <a:r>
              <a:rPr lang="en-US" dirty="0" smtClean="0"/>
              <a:t>The positive x-axis is called the “polar axis”</a:t>
            </a:r>
            <a:endParaRPr lang="en-US" dirty="0"/>
          </a:p>
        </p:txBody>
      </p:sp>
    </p:spTree>
    <p:extLst>
      <p:ext uri="{BB962C8B-B14F-4D97-AF65-F5344CB8AC3E}">
        <p14:creationId xmlns:p14="http://schemas.microsoft.com/office/powerpoint/2010/main" val="158211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 calcmode="lin" valueType="num">
                                      <p:cBhvr additive="base">
                                        <p:cTn id="4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anim calcmode="lin" valueType="num">
                                      <p:cBhvr additive="base">
                                        <p:cTn id="4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 calcmode="lin" valueType="num">
                                      <p:cBhvr additive="base">
                                        <p:cTn id="5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 calcmode="lin" valueType="num">
                                      <p:cBhvr additive="base">
                                        <p:cTn id="5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10.3 Polar Functions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r>
                  <a:rPr lang="en-US" dirty="0" smtClean="0"/>
                  <a:t>Example: Graph (2, ) and convert from polar to rectangular coordinates.</a:t>
                </a:r>
              </a:p>
              <a:p>
                <a:pPr lvl="1"/>
                <a:r>
                  <a:rPr lang="en-US" dirty="0" smtClean="0"/>
                  <a:t>Ditto </a:t>
                </a:r>
                <a14:m>
                  <m:oMath xmlns:m="http://schemas.openxmlformats.org/officeDocument/2006/math">
                    <m:d>
                      <m:dPr>
                        <m:ctrlPr>
                          <a:rPr lang="en-US" i="1" smtClean="0">
                            <a:latin typeface="Cambria Math" panose="02040503050406030204" pitchFamily="18" charset="0"/>
                          </a:rPr>
                        </m:ctrlPr>
                      </m:dPr>
                      <m:e>
                        <m:rad>
                          <m:radPr>
                            <m:degHide m:val="on"/>
                            <m:ctrlPr>
                              <a:rPr lang="en-US" i="1" smtClean="0">
                                <a:latin typeface="Cambria Math" panose="02040503050406030204" pitchFamily="18" charset="0"/>
                              </a:rPr>
                            </m:ctrlPr>
                          </m:radPr>
                          <m:deg/>
                          <m:e>
                            <m:r>
                              <a:rPr lang="en-US" b="0" i="1" smtClean="0">
                                <a:latin typeface="Cambria Math"/>
                              </a:rPr>
                              <m:t>3</m:t>
                            </m:r>
                          </m:e>
                        </m:rad>
                        <m:r>
                          <a:rPr lang="en-US" b="0" i="1" smtClean="0">
                            <a:latin typeface="Cambria Math"/>
                          </a:rPr>
                          <m:t>, </m:t>
                        </m:r>
                        <m:f>
                          <m:fPr>
                            <m:ctrlPr>
                              <a:rPr lang="en-US" b="0" i="1" smtClean="0">
                                <a:latin typeface="Cambria Math" panose="02040503050406030204" pitchFamily="18" charset="0"/>
                              </a:rPr>
                            </m:ctrlPr>
                          </m:fPr>
                          <m:num>
                            <m:r>
                              <a:rPr lang="en-US" b="0" i="1" smtClean="0">
                                <a:latin typeface="Cambria Math"/>
                                <a:ea typeface="Cambria Math"/>
                              </a:rPr>
                              <m:t>𝜋</m:t>
                            </m:r>
                          </m:num>
                          <m:den>
                            <m:r>
                              <a:rPr lang="en-US" b="0" i="1" smtClean="0">
                                <a:latin typeface="Cambria Math"/>
                              </a:rPr>
                              <m:t>6</m:t>
                            </m:r>
                          </m:den>
                        </m:f>
                      </m:e>
                    </m:d>
                  </m:oMath>
                </a14:m>
                <a:endParaRPr lang="en-US" dirty="0" smtClean="0"/>
              </a:p>
              <a:p>
                <a:r>
                  <a:rPr lang="en-US" dirty="0" smtClean="0"/>
                  <a:t>Example: Graph (-1, 1) and convert from rectangular to polar coordinates.</a:t>
                </a:r>
              </a:p>
              <a:p>
                <a:pPr lvl="1"/>
                <a:r>
                  <a:rPr lang="en-US" dirty="0" smtClean="0"/>
                  <a:t>Ditto (0, 2)</a:t>
                </a:r>
              </a:p>
              <a:p>
                <a:r>
                  <a:rPr lang="en-US" dirty="0" smtClean="0"/>
                  <a:t>Graph r = 2 and convert from a polar to a rectangular equation.</a:t>
                </a:r>
              </a:p>
              <a:p>
                <a:pPr lvl="1"/>
                <a:r>
                  <a:rPr lang="en-US" dirty="0" smtClean="0"/>
                  <a:t>Ditto </a:t>
                </a:r>
                <a14:m>
                  <m:oMath xmlns:m="http://schemas.openxmlformats.org/officeDocument/2006/math">
                    <m:r>
                      <a:rPr lang="en-US" i="1" smtClean="0">
                        <a:latin typeface="Cambria Math"/>
                        <a:ea typeface="Cambria Math"/>
                      </a:rPr>
                      <m:t>𝜃</m:t>
                    </m:r>
                    <m:r>
                      <a:rPr lang="en-US" b="0" i="1" smtClean="0">
                        <a:latin typeface="Cambria Math"/>
                        <a:ea typeface="Cambria Math"/>
                      </a:rPr>
                      <m:t>= </m:t>
                    </m:r>
                    <m:f>
                      <m:fPr>
                        <m:ctrlPr>
                          <a:rPr lang="en-US" b="0" i="1" smtClean="0">
                            <a:latin typeface="Cambria Math" panose="02040503050406030204" pitchFamily="18" charset="0"/>
                            <a:ea typeface="Cambria Math"/>
                          </a:rPr>
                        </m:ctrlPr>
                      </m:fPr>
                      <m:num>
                        <m:r>
                          <a:rPr lang="en-US" b="0" i="1" smtClean="0">
                            <a:latin typeface="Cambria Math"/>
                            <a:ea typeface="Cambria Math"/>
                          </a:rPr>
                          <m:t>𝜋</m:t>
                        </m:r>
                      </m:num>
                      <m:den>
                        <m:r>
                          <a:rPr lang="en-US" b="0" i="1" smtClean="0">
                            <a:latin typeface="Cambria Math"/>
                            <a:ea typeface="Cambria Math"/>
                          </a:rPr>
                          <m:t>3</m:t>
                        </m:r>
                      </m:den>
                    </m:f>
                  </m:oMath>
                </a14:m>
                <a:endParaRPr lang="en-US" dirty="0" smtClean="0"/>
              </a:p>
              <a:p>
                <a:pPr lvl="1"/>
                <a:r>
                  <a:rPr lang="en-US" dirty="0" smtClean="0"/>
                  <a:t>Ditto </a:t>
                </a:r>
                <a14:m>
                  <m:oMath xmlns:m="http://schemas.openxmlformats.org/officeDocument/2006/math">
                    <m:r>
                      <a:rPr lang="en-US" b="0" i="1" smtClean="0">
                        <a:latin typeface="Cambria Math"/>
                      </a:rPr>
                      <m:t>𝑟</m:t>
                    </m:r>
                    <m:r>
                      <a:rPr lang="en-US" b="0" i="1" smtClean="0">
                        <a:latin typeface="Cambria Math"/>
                      </a:rPr>
                      <m:t>=</m:t>
                    </m:r>
                    <m:func>
                      <m:funcPr>
                        <m:ctrlPr>
                          <a:rPr lang="en-US" b="0" i="1" smtClean="0">
                            <a:latin typeface="Cambria Math" panose="02040503050406030204" pitchFamily="18" charset="0"/>
                          </a:rPr>
                        </m:ctrlPr>
                      </m:funcPr>
                      <m:fName>
                        <m:r>
                          <m:rPr>
                            <m:sty m:val="p"/>
                          </m:rPr>
                          <a:rPr lang="en-US" b="0" i="0" smtClean="0">
                            <a:latin typeface="Cambria Math"/>
                          </a:rPr>
                          <m:t>sec</m:t>
                        </m:r>
                      </m:fName>
                      <m:e>
                        <m:r>
                          <a:rPr lang="en-US" b="0" i="1" smtClean="0">
                            <a:latin typeface="Cambria Math"/>
                            <a:ea typeface="Cambria Math"/>
                          </a:rPr>
                          <m:t>𝜃</m:t>
                        </m:r>
                      </m:e>
                    </m:func>
                  </m:oMath>
                </a14:m>
                <a:endParaRPr lang="en-US" dirty="0" smtClean="0"/>
              </a:p>
              <a:p>
                <a:pPr lvl="1"/>
                <a:r>
                  <a:rPr lang="en-US" dirty="0" smtClean="0"/>
                  <a:t>Ditto </a:t>
                </a:r>
                <a14:m>
                  <m:oMath xmlns:m="http://schemas.openxmlformats.org/officeDocument/2006/math">
                    <m:r>
                      <a:rPr lang="en-US" b="0" i="1" smtClean="0">
                        <a:latin typeface="Cambria Math"/>
                      </a:rPr>
                      <m:t>𝑟</m:t>
                    </m:r>
                    <m:r>
                      <a:rPr lang="en-US" b="0" i="1" smtClean="0">
                        <a:latin typeface="Cambria Math"/>
                      </a:rPr>
                      <m:t>=2</m:t>
                    </m:r>
                    <m:func>
                      <m:funcPr>
                        <m:ctrlPr>
                          <a:rPr lang="en-US" b="0" i="1" smtClean="0">
                            <a:latin typeface="Cambria Math" panose="02040503050406030204" pitchFamily="18" charset="0"/>
                          </a:rPr>
                        </m:ctrlPr>
                      </m:funcPr>
                      <m:fName>
                        <m:r>
                          <m:rPr>
                            <m:sty m:val="p"/>
                          </m:rPr>
                          <a:rPr lang="en-US" b="0" i="0" smtClean="0">
                            <a:latin typeface="Cambria Math"/>
                          </a:rPr>
                          <m:t>cos</m:t>
                        </m:r>
                      </m:fName>
                      <m:e>
                        <m:r>
                          <a:rPr lang="en-US" b="0" i="1" smtClean="0">
                            <a:latin typeface="Cambria Math"/>
                            <a:ea typeface="Cambria Math"/>
                          </a:rPr>
                          <m:t>𝜃</m:t>
                        </m:r>
                      </m:e>
                    </m:func>
                  </m:oMath>
                </a14:m>
                <a:endParaRPr lang="en-US"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327" t="-1001"/>
                </a:stretch>
              </a:blipFill>
            </p:spPr>
            <p:txBody>
              <a:bodyPr/>
              <a:lstStyle/>
              <a:p>
                <a:r>
                  <a:rPr lang="en-US">
                    <a:noFill/>
                  </a:rPr>
                  <a:t> </a:t>
                </a:r>
              </a:p>
            </p:txBody>
          </p:sp>
        </mc:Fallback>
      </mc:AlternateContent>
    </p:spTree>
    <p:extLst>
      <p:ext uri="{BB962C8B-B14F-4D97-AF65-F5344CB8AC3E}">
        <p14:creationId xmlns:p14="http://schemas.microsoft.com/office/powerpoint/2010/main" val="389999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10.3 Polar Functions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sz="quarter" idx="1"/>
              </p:nvPr>
            </p:nvSpPr>
            <p:spPr/>
            <p:txBody>
              <a:bodyPr/>
              <a:lstStyle/>
              <a:p>
                <a:r>
                  <a:rPr lang="en-US" dirty="0" smtClean="0"/>
                  <a:t>Derivatives of Polar Functions – write as a system of parametric equations and use the same formula</a:t>
                </a:r>
              </a:p>
              <a:p>
                <a:pPr lvl="1"/>
                <a:r>
                  <a:rPr lang="en-US" dirty="0" smtClean="0"/>
                  <a:t>For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a:rPr>
                          <m:t>𝑑𝑦</m:t>
                        </m:r>
                      </m:num>
                      <m:den>
                        <m:r>
                          <a:rPr lang="en-US" b="0" i="1" smtClean="0">
                            <a:latin typeface="Cambria Math"/>
                          </a:rPr>
                          <m:t>𝑑𝑥</m:t>
                        </m:r>
                      </m:den>
                    </m:f>
                    <m:r>
                      <a:rPr lang="en-US" b="0" i="1" smtClean="0">
                        <a:latin typeface="Cambria Math"/>
                      </a:rPr>
                      <m:t>= </m:t>
                    </m:r>
                    <m:f>
                      <m:fPr>
                        <m:ctrlPr>
                          <a:rPr lang="en-US" b="0" i="1" smtClean="0">
                            <a:latin typeface="Cambria Math" panose="02040503050406030204" pitchFamily="18" charset="0"/>
                          </a:rPr>
                        </m:ctrlPr>
                      </m:fPr>
                      <m:num>
                        <m:f>
                          <m:fPr>
                            <m:ctrlPr>
                              <a:rPr lang="en-US" b="0" i="1" smtClean="0">
                                <a:latin typeface="Cambria Math" panose="02040503050406030204" pitchFamily="18" charset="0"/>
                              </a:rPr>
                            </m:ctrlPr>
                          </m:fPr>
                          <m:num>
                            <m:r>
                              <a:rPr lang="en-US" b="0" i="1" smtClean="0">
                                <a:latin typeface="Cambria Math"/>
                              </a:rPr>
                              <m:t>𝑑𝑦</m:t>
                            </m:r>
                          </m:num>
                          <m:den>
                            <m:r>
                              <a:rPr lang="en-US" b="0" i="1" smtClean="0">
                                <a:latin typeface="Cambria Math"/>
                              </a:rPr>
                              <m:t>𝑑</m:t>
                            </m:r>
                            <m:r>
                              <a:rPr lang="en-US" b="0" i="1" smtClean="0">
                                <a:latin typeface="Cambria Math"/>
                                <a:ea typeface="Cambria Math"/>
                              </a:rPr>
                              <m:t>𝜃</m:t>
                            </m:r>
                          </m:den>
                        </m:f>
                      </m:num>
                      <m:den>
                        <m:f>
                          <m:fPr>
                            <m:ctrlPr>
                              <a:rPr lang="en-US" b="0" i="1" smtClean="0">
                                <a:latin typeface="Cambria Math" panose="02040503050406030204" pitchFamily="18" charset="0"/>
                              </a:rPr>
                            </m:ctrlPr>
                          </m:fPr>
                          <m:num>
                            <m:r>
                              <a:rPr lang="en-US" b="0" i="1" smtClean="0">
                                <a:latin typeface="Cambria Math"/>
                              </a:rPr>
                              <m:t>𝑑𝑥</m:t>
                            </m:r>
                          </m:num>
                          <m:den>
                            <m:r>
                              <a:rPr lang="en-US" b="0" i="1" smtClean="0">
                                <a:latin typeface="Cambria Math"/>
                              </a:rPr>
                              <m:t>𝑑</m:t>
                            </m:r>
                            <m:r>
                              <a:rPr lang="en-US" b="0" i="1" smtClean="0">
                                <a:latin typeface="Cambria Math"/>
                                <a:ea typeface="Cambria Math"/>
                              </a:rPr>
                              <m:t>𝜃</m:t>
                            </m:r>
                          </m:den>
                        </m:f>
                      </m:den>
                    </m:f>
                  </m:oMath>
                </a14:m>
                <a:r>
                  <a:rPr lang="en-US" dirty="0" smtClean="0"/>
                  <a:t> </a:t>
                </a:r>
                <a:r>
                  <a:rPr lang="en-US" dirty="0" smtClean="0"/>
                  <a:t>use </a:t>
                </a:r>
                <a14:m>
                  <m:oMath xmlns:m="http://schemas.openxmlformats.org/officeDocument/2006/math">
                    <m:r>
                      <a:rPr lang="en-US" i="1">
                        <a:latin typeface="Cambria Math"/>
                      </a:rPr>
                      <m:t>𝑥</m:t>
                    </m:r>
                    <m:r>
                      <a:rPr lang="en-US" i="1">
                        <a:latin typeface="Cambria Math"/>
                      </a:rPr>
                      <m:t>=</m:t>
                    </m:r>
                    <m:r>
                      <a:rPr lang="en-US" i="1">
                        <a:latin typeface="Cambria Math"/>
                      </a:rPr>
                      <m:t>𝑟</m:t>
                    </m:r>
                    <m:func>
                      <m:funcPr>
                        <m:ctrlPr>
                          <a:rPr lang="en-US" i="1">
                            <a:latin typeface="Cambria Math" panose="02040503050406030204" pitchFamily="18" charset="0"/>
                          </a:rPr>
                        </m:ctrlPr>
                      </m:funcPr>
                      <m:fName>
                        <m:r>
                          <m:rPr>
                            <m:sty m:val="p"/>
                          </m:rPr>
                          <a:rPr lang="en-US">
                            <a:latin typeface="Cambria Math"/>
                          </a:rPr>
                          <m:t>cos</m:t>
                        </m:r>
                      </m:fName>
                      <m:e>
                        <m:r>
                          <a:rPr lang="en-US" i="1">
                            <a:latin typeface="Cambria Math"/>
                            <a:ea typeface="Cambria Math"/>
                          </a:rPr>
                          <m:t>𝜃</m:t>
                        </m:r>
                      </m:e>
                    </m:func>
                  </m:oMath>
                </a14:m>
                <a:r>
                  <a:rPr lang="en-US" dirty="0" smtClean="0"/>
                  <a:t> and </a:t>
                </a:r>
                <a14:m>
                  <m:oMath xmlns:m="http://schemas.openxmlformats.org/officeDocument/2006/math">
                    <m:r>
                      <a:rPr lang="en-US" i="1">
                        <a:latin typeface="Cambria Math"/>
                      </a:rPr>
                      <m:t>𝑦</m:t>
                    </m:r>
                    <m:r>
                      <a:rPr lang="en-US" i="1">
                        <a:latin typeface="Cambria Math"/>
                      </a:rPr>
                      <m:t>=</m:t>
                    </m:r>
                    <m:r>
                      <a:rPr lang="en-US" i="1">
                        <a:latin typeface="Cambria Math"/>
                      </a:rPr>
                      <m:t>𝑟</m:t>
                    </m:r>
                    <m:func>
                      <m:funcPr>
                        <m:ctrlPr>
                          <a:rPr lang="en-US" i="1">
                            <a:latin typeface="Cambria Math" panose="02040503050406030204" pitchFamily="18" charset="0"/>
                          </a:rPr>
                        </m:ctrlPr>
                      </m:funcPr>
                      <m:fName>
                        <m:r>
                          <m:rPr>
                            <m:sty m:val="p"/>
                          </m:rPr>
                          <a:rPr lang="en-US">
                            <a:latin typeface="Cambria Math"/>
                          </a:rPr>
                          <m:t>sin</m:t>
                        </m:r>
                      </m:fName>
                      <m:e>
                        <m:r>
                          <a:rPr lang="en-US" i="1">
                            <a:latin typeface="Cambria Math"/>
                            <a:ea typeface="Cambria Math"/>
                          </a:rPr>
                          <m:t>𝜃</m:t>
                        </m:r>
                      </m:e>
                    </m:func>
                  </m:oMath>
                </a14:m>
                <a:endParaRPr lang="en-US" dirty="0" smtClean="0"/>
              </a:p>
              <a:p>
                <a:endParaRPr lang="en-US" dirty="0" smtClean="0"/>
              </a:p>
              <a:p>
                <a:r>
                  <a:rPr lang="en-US" dirty="0" smtClean="0"/>
                  <a:t>Example: Find the slope of </a:t>
                </a:r>
                <a14:m>
                  <m:oMath xmlns:m="http://schemas.openxmlformats.org/officeDocument/2006/math">
                    <m:r>
                      <a:rPr lang="en-US" b="0" i="1" smtClean="0">
                        <a:latin typeface="Cambria Math"/>
                      </a:rPr>
                      <m:t>𝑟</m:t>
                    </m:r>
                    <m:r>
                      <a:rPr lang="en-US" b="0" i="1" smtClean="0">
                        <a:latin typeface="Cambria Math"/>
                      </a:rPr>
                      <m:t>=</m:t>
                    </m:r>
                    <m:func>
                      <m:funcPr>
                        <m:ctrlPr>
                          <a:rPr lang="en-US" b="0" i="1" smtClean="0">
                            <a:latin typeface="Cambria Math" panose="02040503050406030204" pitchFamily="18" charset="0"/>
                          </a:rPr>
                        </m:ctrlPr>
                      </m:funcPr>
                      <m:fName>
                        <m:r>
                          <m:rPr>
                            <m:sty m:val="p"/>
                          </m:rPr>
                          <a:rPr lang="en-US" b="0" i="0" smtClean="0">
                            <a:latin typeface="Cambria Math"/>
                          </a:rPr>
                          <m:t>sin</m:t>
                        </m:r>
                      </m:fName>
                      <m:e>
                        <m:r>
                          <a:rPr lang="en-US" b="0" i="1" smtClean="0">
                            <a:latin typeface="Cambria Math"/>
                            <a:ea typeface="Cambria Math"/>
                          </a:rPr>
                          <m:t>𝜃</m:t>
                        </m:r>
                      </m:e>
                    </m:func>
                  </m:oMath>
                </a14:m>
                <a:r>
                  <a:rPr lang="en-US" dirty="0" smtClean="0"/>
                  <a:t> at </a:t>
                </a:r>
                <a14:m>
                  <m:oMath xmlns:m="http://schemas.openxmlformats.org/officeDocument/2006/math">
                    <m:r>
                      <a:rPr lang="en-US" i="1" smtClean="0">
                        <a:latin typeface="Cambria Math"/>
                        <a:ea typeface="Cambria Math"/>
                      </a:rPr>
                      <m:t>𝜃</m:t>
                    </m:r>
                    <m:r>
                      <a:rPr lang="en-US" b="0" i="1" smtClean="0">
                        <a:latin typeface="Cambria Math"/>
                        <a:ea typeface="Cambria Math"/>
                      </a:rPr>
                      <m:t>=0</m:t>
                    </m:r>
                  </m:oMath>
                </a14:m>
                <a:endParaRPr lang="en-US" b="0" i="1" dirty="0" smtClean="0">
                  <a:latin typeface="Cambria Math"/>
                  <a:ea typeface="Cambria Math"/>
                </a:endParaRPr>
              </a:p>
              <a:p>
                <a:pPr lvl="1"/>
                <a:r>
                  <a:rPr lang="en-US" b="0" dirty="0" smtClean="0">
                    <a:ea typeface="Cambria Math"/>
                  </a:rPr>
                  <a:t>Ditto </a:t>
                </a:r>
                <a14:m>
                  <m:oMath xmlns:m="http://schemas.openxmlformats.org/officeDocument/2006/math">
                    <m:r>
                      <m:rPr>
                        <m:sty m:val="p"/>
                      </m:rPr>
                      <a:rPr lang="el-GR" b="0" i="1" smtClean="0">
                        <a:latin typeface="Cambria Math"/>
                        <a:ea typeface="Cambria Math"/>
                      </a:rPr>
                      <m:t>θ</m:t>
                    </m:r>
                    <m:r>
                      <a:rPr lang="en-US" b="0" i="1" smtClean="0">
                        <a:latin typeface="Cambria Math"/>
                        <a:ea typeface="Cambria Math"/>
                      </a:rPr>
                      <m:t>= </m:t>
                    </m:r>
                    <m:f>
                      <m:fPr>
                        <m:ctrlPr>
                          <a:rPr lang="en-US" b="0" i="1" smtClean="0">
                            <a:latin typeface="Cambria Math" panose="02040503050406030204" pitchFamily="18" charset="0"/>
                            <a:ea typeface="Cambria Math"/>
                          </a:rPr>
                        </m:ctrlPr>
                      </m:fPr>
                      <m:num>
                        <m:r>
                          <a:rPr lang="en-US" b="0" i="1" smtClean="0">
                            <a:latin typeface="Cambria Math"/>
                            <a:ea typeface="Cambria Math"/>
                          </a:rPr>
                          <m:t>𝜋</m:t>
                        </m:r>
                      </m:num>
                      <m:den>
                        <m:r>
                          <a:rPr lang="en-US" b="0" i="1" smtClean="0">
                            <a:latin typeface="Cambria Math"/>
                            <a:ea typeface="Cambria Math"/>
                          </a:rPr>
                          <m:t>4</m:t>
                        </m:r>
                      </m:den>
                    </m:f>
                  </m:oMath>
                </a14:m>
                <a:endParaRPr lang="en-US" b="0" i="1" dirty="0" smtClean="0">
                  <a:latin typeface="Cambria Math"/>
                  <a:ea typeface="Cambria Math"/>
                </a:endParaRPr>
              </a:p>
              <a:p>
                <a:pPr lvl="1"/>
                <a:r>
                  <a:rPr lang="en-US" b="0" dirty="0" smtClean="0">
                    <a:ea typeface="Cambria Math"/>
                  </a:rPr>
                  <a:t>Ditto </a:t>
                </a:r>
                <a14:m>
                  <m:oMath xmlns:m="http://schemas.openxmlformats.org/officeDocument/2006/math">
                    <m:r>
                      <m:rPr>
                        <m:sty m:val="p"/>
                      </m:rPr>
                      <a:rPr lang="el-GR" b="0" i="1" smtClean="0">
                        <a:latin typeface="Cambria Math"/>
                        <a:ea typeface="Cambria Math"/>
                      </a:rPr>
                      <m:t>θ</m:t>
                    </m:r>
                    <m:r>
                      <a:rPr lang="en-US" b="0" i="1" smtClean="0">
                        <a:latin typeface="Cambria Math"/>
                        <a:ea typeface="Cambria Math"/>
                      </a:rPr>
                      <m:t>= </m:t>
                    </m:r>
                    <m:f>
                      <m:fPr>
                        <m:ctrlPr>
                          <a:rPr lang="en-US" b="0" i="1" smtClean="0">
                            <a:latin typeface="Cambria Math" panose="02040503050406030204" pitchFamily="18" charset="0"/>
                            <a:ea typeface="Cambria Math"/>
                          </a:rPr>
                        </m:ctrlPr>
                      </m:fPr>
                      <m:num>
                        <m:r>
                          <a:rPr lang="en-US" b="0" i="1" smtClean="0">
                            <a:latin typeface="Cambria Math"/>
                            <a:ea typeface="Cambria Math"/>
                          </a:rPr>
                          <m:t>𝜋</m:t>
                        </m:r>
                      </m:num>
                      <m:den>
                        <m:r>
                          <a:rPr lang="en-US" b="0" i="1" smtClean="0">
                            <a:latin typeface="Cambria Math"/>
                            <a:ea typeface="Cambria Math"/>
                          </a:rPr>
                          <m:t>2</m:t>
                        </m:r>
                      </m:den>
                    </m:f>
                  </m:oMath>
                </a14:m>
                <a:endParaRPr lang="en-US" dirty="0" smtClean="0"/>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sz="quarter" idx="1"/>
              </p:nvPr>
            </p:nvSpPr>
            <p:spPr>
              <a:blipFill rotWithShape="0">
                <a:blip r:embed="rId2"/>
                <a:stretch>
                  <a:fillRect l="-327" t="-1001" r="-1714"/>
                </a:stretch>
              </a:blipFill>
            </p:spPr>
            <p:txBody>
              <a:bodyPr/>
              <a:lstStyle/>
              <a:p>
                <a:r>
                  <a:rPr lang="en-US">
                    <a:noFill/>
                  </a:rPr>
                  <a:t> </a:t>
                </a:r>
              </a:p>
            </p:txBody>
          </p:sp>
        </mc:Fallback>
      </mc:AlternateContent>
    </p:spTree>
    <p:extLst>
      <p:ext uri="{BB962C8B-B14F-4D97-AF65-F5344CB8AC3E}">
        <p14:creationId xmlns:p14="http://schemas.microsoft.com/office/powerpoint/2010/main" val="1949123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10.3 Polar Functions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sz="quarter" idx="1"/>
              </p:nvPr>
            </p:nvSpPr>
            <p:spPr/>
            <p:txBody>
              <a:bodyPr/>
              <a:lstStyle/>
              <a:p>
                <a:r>
                  <a:rPr lang="en-US" dirty="0" smtClean="0"/>
                  <a:t>Area in Polar Coordinates: </a:t>
                </a:r>
                <a14:m>
                  <m:oMath xmlns:m="http://schemas.openxmlformats.org/officeDocument/2006/math">
                    <m:r>
                      <a:rPr lang="en-US" b="0" i="1" smtClean="0">
                        <a:latin typeface="Cambria Math"/>
                      </a:rPr>
                      <m:t>𝐴</m:t>
                    </m:r>
                    <m:r>
                      <a:rPr lang="en-US" b="0" i="1" smtClean="0">
                        <a:latin typeface="Cambria Math"/>
                      </a:rPr>
                      <m:t>= </m:t>
                    </m:r>
                    <m:f>
                      <m:fPr>
                        <m:ctrlPr>
                          <a:rPr lang="en-US" b="0" i="1" smtClean="0">
                            <a:latin typeface="Cambria Math" panose="02040503050406030204" pitchFamily="18" charset="0"/>
                          </a:rPr>
                        </m:ctrlPr>
                      </m:fPr>
                      <m:num>
                        <m:r>
                          <a:rPr lang="en-US" b="0" i="1" smtClean="0">
                            <a:latin typeface="Cambria Math"/>
                          </a:rPr>
                          <m:t>1</m:t>
                        </m:r>
                      </m:num>
                      <m:den>
                        <m:r>
                          <a:rPr lang="en-US" b="0" i="1" smtClean="0">
                            <a:latin typeface="Cambria Math"/>
                          </a:rPr>
                          <m:t>2</m:t>
                        </m:r>
                      </m:den>
                    </m:f>
                    <m:nary>
                      <m:naryPr>
                        <m:ctrlPr>
                          <a:rPr lang="en-US" b="0" i="1" smtClean="0">
                            <a:latin typeface="Cambria Math" panose="02040503050406030204" pitchFamily="18" charset="0"/>
                          </a:rPr>
                        </m:ctrlPr>
                      </m:naryPr>
                      <m:sub>
                        <m:r>
                          <m:rPr>
                            <m:brk m:alnAt="23"/>
                          </m:rPr>
                          <a:rPr lang="en-US" b="0" i="1" smtClean="0">
                            <a:latin typeface="Cambria Math"/>
                            <a:ea typeface="Cambria Math"/>
                          </a:rPr>
                          <m:t>𝛼</m:t>
                        </m:r>
                      </m:sub>
                      <m:sup>
                        <m:r>
                          <a:rPr lang="en-US" b="0" i="1" smtClean="0">
                            <a:latin typeface="Cambria Math"/>
                            <a:ea typeface="Cambria Math"/>
                          </a:rPr>
                          <m:t>𝛽</m:t>
                        </m:r>
                      </m:sup>
                      <m:e>
                        <m:sSup>
                          <m:sSupPr>
                            <m:ctrlPr>
                              <a:rPr lang="en-US" b="0" i="1" smtClean="0">
                                <a:latin typeface="Cambria Math" panose="02040503050406030204" pitchFamily="18" charset="0"/>
                              </a:rPr>
                            </m:ctrlPr>
                          </m:sSupPr>
                          <m:e>
                            <m:r>
                              <a:rPr lang="en-US" b="0" i="1" smtClean="0">
                                <a:latin typeface="Cambria Math"/>
                              </a:rPr>
                              <m:t>𝑟</m:t>
                            </m:r>
                          </m:e>
                          <m:sup>
                            <m:r>
                              <a:rPr lang="en-US" b="0" i="1" smtClean="0">
                                <a:latin typeface="Cambria Math"/>
                              </a:rPr>
                              <m:t>2</m:t>
                            </m:r>
                          </m:sup>
                        </m:sSup>
                        <m:r>
                          <a:rPr lang="en-US" b="0" i="1" smtClean="0">
                            <a:latin typeface="Cambria Math"/>
                          </a:rPr>
                          <m:t>𝑑</m:t>
                        </m:r>
                        <m:r>
                          <a:rPr lang="en-US" b="0" i="1" smtClean="0">
                            <a:latin typeface="Cambria Math"/>
                            <a:ea typeface="Cambria Math"/>
                          </a:rPr>
                          <m:t>𝜃</m:t>
                        </m:r>
                      </m:e>
                    </m:nary>
                  </m:oMath>
                </a14:m>
                <a:endParaRPr lang="en-US" dirty="0" smtClean="0"/>
              </a:p>
            </p:txBody>
          </p:sp>
        </mc:Choice>
        <mc:Fallback>
          <p:sp>
            <p:nvSpPr>
              <p:cNvPr id="3" name="Content Placeholder 2"/>
              <p:cNvSpPr>
                <a:spLocks noGrp="1" noRot="1" noChangeAspect="1" noMove="1" noResize="1" noEditPoints="1" noAdjustHandles="1" noChangeArrowheads="1" noChangeShapeType="1" noTextEdit="1"/>
              </p:cNvSpPr>
              <p:nvPr>
                <p:ph sz="quarter" idx="1"/>
              </p:nvPr>
            </p:nvSpPr>
            <p:spPr>
              <a:blipFill rotWithShape="0">
                <a:blip r:embed="rId3"/>
                <a:stretch>
                  <a:fillRect l="-327"/>
                </a:stretch>
              </a:blipFill>
            </p:spPr>
            <p:txBody>
              <a:bodyPr/>
              <a:lstStyle/>
              <a:p>
                <a:r>
                  <a:rPr lang="en-US">
                    <a:noFill/>
                  </a:rPr>
                  <a:t> </a:t>
                </a:r>
              </a:p>
            </p:txBody>
          </p:sp>
        </mc:Fallback>
      </mc:AlternateContent>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 y="3124200"/>
            <a:ext cx="2857500" cy="2667000"/>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14953" y="2776728"/>
            <a:ext cx="4109847" cy="3014472"/>
          </a:xfrm>
          <a:prstGeom prst="rect">
            <a:avLst/>
          </a:prstGeom>
        </p:spPr>
      </p:pic>
    </p:spTree>
    <p:extLst>
      <p:ext uri="{BB962C8B-B14F-4D97-AF65-F5344CB8AC3E}">
        <p14:creationId xmlns:p14="http://schemas.microsoft.com/office/powerpoint/2010/main" val="27277790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10.3 Polar Functions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sz="quarter" idx="1"/>
              </p:nvPr>
            </p:nvSpPr>
            <p:spPr/>
            <p:txBody>
              <a:bodyPr/>
              <a:lstStyle/>
              <a:p>
                <a:r>
                  <a:rPr lang="en-US" dirty="0" smtClean="0"/>
                  <a:t>Example</a:t>
                </a:r>
                <a:r>
                  <a:rPr lang="en-US" dirty="0" smtClean="0"/>
                  <a:t>: Find the area of one petal of the rose curve given by </a:t>
                </a:r>
                <a14:m>
                  <m:oMath xmlns:m="http://schemas.openxmlformats.org/officeDocument/2006/math">
                    <m:r>
                      <a:rPr lang="en-US" b="0" i="1" smtClean="0">
                        <a:latin typeface="Cambria Math"/>
                      </a:rPr>
                      <m:t>𝑟</m:t>
                    </m:r>
                    <m:r>
                      <a:rPr lang="en-US" b="0" i="1" smtClean="0">
                        <a:latin typeface="Cambria Math"/>
                      </a:rPr>
                      <m:t>=3</m:t>
                    </m:r>
                    <m:func>
                      <m:funcPr>
                        <m:ctrlPr>
                          <a:rPr lang="en-US" b="0" i="1" smtClean="0">
                            <a:latin typeface="Cambria Math" panose="02040503050406030204" pitchFamily="18" charset="0"/>
                          </a:rPr>
                        </m:ctrlPr>
                      </m:funcPr>
                      <m:fName>
                        <m:r>
                          <m:rPr>
                            <m:sty m:val="p"/>
                          </m:rPr>
                          <a:rPr lang="en-US" b="0" i="0" smtClean="0">
                            <a:latin typeface="Cambria Math"/>
                          </a:rPr>
                          <m:t>cos</m:t>
                        </m:r>
                      </m:fName>
                      <m:e>
                        <m:r>
                          <a:rPr lang="en-US" b="0" i="1" smtClean="0">
                            <a:latin typeface="Cambria Math"/>
                          </a:rPr>
                          <m:t>3</m:t>
                        </m:r>
                        <m:r>
                          <a:rPr lang="en-US" b="0" i="1" smtClean="0">
                            <a:latin typeface="Cambria Math"/>
                            <a:ea typeface="Cambria Math"/>
                          </a:rPr>
                          <m:t>𝜃</m:t>
                        </m:r>
                      </m:e>
                    </m:func>
                  </m:oMath>
                </a14:m>
                <a:r>
                  <a:rPr lang="en-US" dirty="0" smtClean="0"/>
                  <a:t>.</a:t>
                </a:r>
              </a:p>
              <a:p>
                <a:endParaRPr lang="en-US" dirty="0" smtClean="0"/>
              </a:p>
              <a:p>
                <a:r>
                  <a:rPr lang="en-US" dirty="0" smtClean="0"/>
                  <a:t>Example: Find the area of the region lying between the inner and outer loops of                 </a:t>
                </a:r>
                <a14:m>
                  <m:oMath xmlns:m="http://schemas.openxmlformats.org/officeDocument/2006/math">
                    <m:r>
                      <a:rPr lang="en-US" b="0" i="1" smtClean="0">
                        <a:latin typeface="Cambria Math"/>
                      </a:rPr>
                      <m:t>𝑟</m:t>
                    </m:r>
                    <m:r>
                      <a:rPr lang="en-US" b="0" i="1" smtClean="0">
                        <a:latin typeface="Cambria Math"/>
                      </a:rPr>
                      <m:t>=1−2</m:t>
                    </m:r>
                    <m:func>
                      <m:funcPr>
                        <m:ctrlPr>
                          <a:rPr lang="en-US" b="0" i="1" smtClean="0">
                            <a:latin typeface="Cambria Math" panose="02040503050406030204" pitchFamily="18" charset="0"/>
                          </a:rPr>
                        </m:ctrlPr>
                      </m:funcPr>
                      <m:fName>
                        <m:r>
                          <m:rPr>
                            <m:sty m:val="p"/>
                          </m:rPr>
                          <a:rPr lang="en-US" b="0" i="0" smtClean="0">
                            <a:latin typeface="Cambria Math"/>
                          </a:rPr>
                          <m:t>sin</m:t>
                        </m:r>
                      </m:fName>
                      <m:e>
                        <m:r>
                          <a:rPr lang="en-US" b="0" i="1" smtClean="0">
                            <a:latin typeface="Cambria Math"/>
                            <a:ea typeface="Cambria Math"/>
                          </a:rPr>
                          <m:t>𝜃</m:t>
                        </m:r>
                      </m:e>
                    </m:func>
                  </m:oMath>
                </a14:m>
                <a:r>
                  <a:rPr lang="en-US" dirty="0" smtClean="0"/>
                  <a:t>.</a:t>
                </a:r>
              </a:p>
              <a:p>
                <a:endParaRPr lang="en-US" dirty="0" smtClean="0"/>
              </a:p>
              <a:p>
                <a:r>
                  <a:rPr lang="en-US" dirty="0" smtClean="0"/>
                  <a:t>Example: Find the area of the region common to the two regions bounded by </a:t>
                </a:r>
                <a14:m>
                  <m:oMath xmlns:m="http://schemas.openxmlformats.org/officeDocument/2006/math">
                    <m:r>
                      <a:rPr lang="en-US" b="0" i="1" smtClean="0">
                        <a:latin typeface="Cambria Math"/>
                      </a:rPr>
                      <m:t>𝑟</m:t>
                    </m:r>
                    <m:r>
                      <a:rPr lang="en-US" b="0" i="1" smtClean="0">
                        <a:latin typeface="Cambria Math"/>
                      </a:rPr>
                      <m:t>=−6</m:t>
                    </m:r>
                    <m:func>
                      <m:funcPr>
                        <m:ctrlPr>
                          <a:rPr lang="en-US" b="0" i="1" smtClean="0">
                            <a:latin typeface="Cambria Math" panose="02040503050406030204" pitchFamily="18" charset="0"/>
                          </a:rPr>
                        </m:ctrlPr>
                      </m:funcPr>
                      <m:fName>
                        <m:r>
                          <m:rPr>
                            <m:sty m:val="p"/>
                          </m:rPr>
                          <a:rPr lang="en-US" b="0" i="0" smtClean="0">
                            <a:latin typeface="Cambria Math"/>
                          </a:rPr>
                          <m:t>cos</m:t>
                        </m:r>
                      </m:fName>
                      <m:e>
                        <m:r>
                          <a:rPr lang="en-US" b="0" i="1" smtClean="0">
                            <a:latin typeface="Cambria Math"/>
                            <a:ea typeface="Cambria Math"/>
                          </a:rPr>
                          <m:t>𝜃</m:t>
                        </m:r>
                      </m:e>
                    </m:func>
                  </m:oMath>
                </a14:m>
                <a:r>
                  <a:rPr lang="en-US" dirty="0" smtClean="0"/>
                  <a:t> and </a:t>
                </a:r>
                <a14:m>
                  <m:oMath xmlns:m="http://schemas.openxmlformats.org/officeDocument/2006/math">
                    <m:r>
                      <a:rPr lang="en-US" b="0" i="1" smtClean="0">
                        <a:latin typeface="Cambria Math"/>
                      </a:rPr>
                      <m:t>𝑟</m:t>
                    </m:r>
                    <m:r>
                      <a:rPr lang="en-US" b="0" i="1" smtClean="0">
                        <a:latin typeface="Cambria Math"/>
                      </a:rPr>
                      <m:t>=2 −2</m:t>
                    </m:r>
                    <m:func>
                      <m:funcPr>
                        <m:ctrlPr>
                          <a:rPr lang="en-US" b="0" i="1" smtClean="0">
                            <a:latin typeface="Cambria Math" panose="02040503050406030204" pitchFamily="18" charset="0"/>
                          </a:rPr>
                        </m:ctrlPr>
                      </m:funcPr>
                      <m:fName>
                        <m:r>
                          <m:rPr>
                            <m:sty m:val="p"/>
                          </m:rPr>
                          <a:rPr lang="en-US" b="0" i="0" smtClean="0">
                            <a:latin typeface="Cambria Math"/>
                          </a:rPr>
                          <m:t>cos</m:t>
                        </m:r>
                      </m:fName>
                      <m:e>
                        <m:r>
                          <a:rPr lang="en-US" b="0" i="1" smtClean="0">
                            <a:latin typeface="Cambria Math"/>
                            <a:ea typeface="Cambria Math"/>
                          </a:rPr>
                          <m:t>𝜃</m:t>
                        </m:r>
                      </m:e>
                    </m:func>
                  </m:oMath>
                </a14:m>
                <a:r>
                  <a:rPr lang="en-US" dirty="0" smtClean="0"/>
                  <a:t>.</a:t>
                </a: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sz="quarter" idx="1"/>
              </p:nvPr>
            </p:nvSpPr>
            <p:spPr>
              <a:blipFill rotWithShape="0">
                <a:blip r:embed="rId3"/>
                <a:stretch>
                  <a:fillRect l="-327" t="-1001"/>
                </a:stretch>
              </a:blipFill>
            </p:spPr>
            <p:txBody>
              <a:bodyPr/>
              <a:lstStyle/>
              <a:p>
                <a:r>
                  <a:rPr lang="en-US">
                    <a:noFill/>
                  </a:rPr>
                  <a:t> </a:t>
                </a:r>
              </a:p>
            </p:txBody>
          </p:sp>
        </mc:Fallback>
      </mc:AlternateContent>
    </p:spTree>
    <p:extLst>
      <p:ext uri="{BB962C8B-B14F-4D97-AF65-F5344CB8AC3E}">
        <p14:creationId xmlns:p14="http://schemas.microsoft.com/office/powerpoint/2010/main" val="3569490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10.3 Polar Functions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normAutofit/>
              </a:bodyPr>
              <a:lstStyle/>
              <a:p>
                <a:r>
                  <a:rPr lang="en-US" dirty="0" smtClean="0"/>
                  <a:t>Some important values to recognize (as you should already recognize multiples of </a:t>
                </a:r>
                <a14:m>
                  <m:oMath xmlns:m="http://schemas.openxmlformats.org/officeDocument/2006/math">
                    <m:r>
                      <a:rPr lang="en-US" i="1">
                        <a:latin typeface="Cambria Math"/>
                        <a:ea typeface="Cambria Math"/>
                      </a:rPr>
                      <m:t>𝝅</m:t>
                    </m:r>
                  </m:oMath>
                </a14:m>
                <a:r>
                  <a:rPr lang="en-US" dirty="0" smtClean="0"/>
                  <a:t>)</a:t>
                </a:r>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327" t="-100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1196594508"/>
                  </p:ext>
                </p:extLst>
              </p:nvPr>
            </p:nvGraphicFramePr>
            <p:xfrm>
              <a:off x="1371600" y="2438400"/>
              <a:ext cx="6096000" cy="2442021"/>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i="1" smtClean="0">
                                        <a:latin typeface="Cambria Math"/>
                                        <a:ea typeface="Cambria Math"/>
                                      </a:rPr>
                                      <m:t>𝝅</m:t>
                                    </m:r>
                                  </m:num>
                                  <m:den>
                                    <m:r>
                                      <a:rPr lang="en-US" b="1" i="1" smtClean="0">
                                        <a:latin typeface="Cambria Math"/>
                                      </a:rPr>
                                      <m:t>𝟔</m:t>
                                    </m:r>
                                  </m:den>
                                </m:f>
                                <m:r>
                                  <a:rPr lang="en-US" b="1" i="1" smtClean="0">
                                    <a:latin typeface="Cambria Math"/>
                                  </a:rPr>
                                  <m:t> </m:t>
                                </m:r>
                                <m:r>
                                  <a:rPr lang="en-US" b="1" i="1" smtClean="0">
                                    <a:latin typeface="Cambria Math"/>
                                    <a:ea typeface="Cambria Math"/>
                                  </a:rPr>
                                  <m:t>≈ .</m:t>
                                </m:r>
                                <m:r>
                                  <a:rPr lang="en-US" b="1" i="1" smtClean="0">
                                    <a:latin typeface="Cambria Math"/>
                                    <a:ea typeface="Cambria Math"/>
                                  </a:rPr>
                                  <m:t>𝟓𝟐𝟑</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1" i="1" smtClean="0">
                                        <a:latin typeface="Cambria Math"/>
                                      </a:rPr>
                                      <m:t>𝟐</m:t>
                                    </m:r>
                                    <m:r>
                                      <a:rPr lang="en-US" i="1" smtClean="0">
                                        <a:latin typeface="Cambria Math"/>
                                        <a:ea typeface="Cambria Math"/>
                                      </a:rPr>
                                      <m:t>𝝅</m:t>
                                    </m:r>
                                  </m:num>
                                  <m:den>
                                    <m:r>
                                      <a:rPr lang="en-US" b="1" i="1" smtClean="0">
                                        <a:latin typeface="Cambria Math"/>
                                        <a:ea typeface="Cambria Math"/>
                                      </a:rPr>
                                      <m:t>𝟑</m:t>
                                    </m:r>
                                  </m:den>
                                </m:f>
                                <m:r>
                                  <a:rPr lang="en-US" b="1" i="1" smtClean="0">
                                    <a:latin typeface="Cambria Math"/>
                                  </a:rPr>
                                  <m:t> </m:t>
                                </m:r>
                                <m:r>
                                  <a:rPr lang="en-US" b="1" i="1" smtClean="0">
                                    <a:latin typeface="Cambria Math"/>
                                    <a:ea typeface="Cambria Math"/>
                                  </a:rPr>
                                  <m:t>≈</m:t>
                                </m:r>
                                <m:r>
                                  <a:rPr lang="en-US" b="1" i="1" smtClean="0">
                                    <a:latin typeface="Cambria Math"/>
                                    <a:ea typeface="Cambria Math"/>
                                  </a:rPr>
                                  <m:t>𝟐</m:t>
                                </m:r>
                                <m:r>
                                  <a:rPr lang="en-US" b="1" i="1" smtClean="0">
                                    <a:latin typeface="Cambria Math"/>
                                    <a:ea typeface="Cambria Math"/>
                                  </a:rPr>
                                  <m:t>.</m:t>
                                </m:r>
                                <m:r>
                                  <a:rPr lang="en-US" b="1" i="1" smtClean="0">
                                    <a:latin typeface="Cambria Math"/>
                                    <a:ea typeface="Cambria Math"/>
                                  </a:rPr>
                                  <m:t>𝟎𝟗𝟒</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1" i="1" smtClean="0">
                                        <a:latin typeface="Cambria Math"/>
                                      </a:rPr>
                                      <m:t>𝟓</m:t>
                                    </m:r>
                                    <m:r>
                                      <a:rPr lang="en-US" i="1" smtClean="0">
                                        <a:latin typeface="Cambria Math"/>
                                        <a:ea typeface="Cambria Math"/>
                                      </a:rPr>
                                      <m:t>𝝅</m:t>
                                    </m:r>
                                  </m:num>
                                  <m:den>
                                    <m:r>
                                      <a:rPr lang="en-US" b="1" i="1" smtClean="0">
                                        <a:latin typeface="Cambria Math"/>
                                        <a:ea typeface="Cambria Math"/>
                                      </a:rPr>
                                      <m:t>𝟒</m:t>
                                    </m:r>
                                  </m:den>
                                </m:f>
                                <m:r>
                                  <a:rPr lang="en-US" b="1" i="1" smtClean="0">
                                    <a:latin typeface="Cambria Math"/>
                                  </a:rPr>
                                  <m:t> </m:t>
                                </m:r>
                                <m:r>
                                  <a:rPr lang="en-US" b="1" i="1" smtClean="0">
                                    <a:latin typeface="Cambria Math"/>
                                    <a:ea typeface="Cambria Math"/>
                                  </a:rPr>
                                  <m:t>≈</m:t>
                                </m:r>
                                <m:r>
                                  <a:rPr lang="en-US" b="1" i="1" smtClean="0">
                                    <a:latin typeface="Cambria Math"/>
                                    <a:ea typeface="Cambria Math"/>
                                  </a:rPr>
                                  <m:t>𝟑</m:t>
                                </m:r>
                                <m:r>
                                  <a:rPr lang="en-US" b="1" i="1" smtClean="0">
                                    <a:latin typeface="Cambria Math"/>
                                    <a:ea typeface="Cambria Math"/>
                                  </a:rPr>
                                  <m:t>.</m:t>
                                </m:r>
                                <m:r>
                                  <a:rPr lang="en-US" b="1" i="1" smtClean="0">
                                    <a:latin typeface="Cambria Math"/>
                                    <a:ea typeface="Cambria Math"/>
                                  </a:rPr>
                                  <m:t>𝟗𝟐𝟕</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1" i="1" smtClean="0">
                                        <a:latin typeface="Cambria Math"/>
                                      </a:rPr>
                                      <m:t>𝟕</m:t>
                                    </m:r>
                                    <m:r>
                                      <a:rPr lang="en-US" i="1" smtClean="0">
                                        <a:latin typeface="Cambria Math"/>
                                        <a:ea typeface="Cambria Math"/>
                                      </a:rPr>
                                      <m:t>𝝅</m:t>
                                    </m:r>
                                  </m:num>
                                  <m:den>
                                    <m:r>
                                      <a:rPr lang="en-US" b="1" i="1" smtClean="0">
                                        <a:latin typeface="Cambria Math"/>
                                        <a:ea typeface="Cambria Math"/>
                                      </a:rPr>
                                      <m:t>𝟒</m:t>
                                    </m:r>
                                  </m:den>
                                </m:f>
                                <m:r>
                                  <a:rPr lang="en-US" b="1" i="1" smtClean="0">
                                    <a:latin typeface="Cambria Math"/>
                                  </a:rPr>
                                  <m:t> </m:t>
                                </m:r>
                                <m:r>
                                  <a:rPr lang="en-US" b="1" i="1" smtClean="0">
                                    <a:latin typeface="Cambria Math"/>
                                    <a:ea typeface="Cambria Math"/>
                                  </a:rPr>
                                  <m:t>≈</m:t>
                                </m:r>
                                <m:r>
                                  <a:rPr lang="en-US" b="1" i="1" smtClean="0">
                                    <a:latin typeface="Cambria Math"/>
                                    <a:ea typeface="Cambria Math"/>
                                  </a:rPr>
                                  <m:t>𝟓</m:t>
                                </m:r>
                                <m:r>
                                  <a:rPr lang="en-US" b="1" i="1" smtClean="0">
                                    <a:latin typeface="Cambria Math"/>
                                    <a:ea typeface="Cambria Math"/>
                                  </a:rPr>
                                  <m:t>.</m:t>
                                </m:r>
                                <m:r>
                                  <a:rPr lang="en-US" b="1" i="1" smtClean="0">
                                    <a:latin typeface="Cambria Math"/>
                                    <a:ea typeface="Cambria Math"/>
                                  </a:rPr>
                                  <m:t>𝟒𝟗𝟕</m:t>
                                </m:r>
                              </m:oMath>
                            </m:oMathPara>
                          </a14:m>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i="1" smtClean="0">
                                        <a:latin typeface="Cambria Math"/>
                                        <a:ea typeface="Cambria Math"/>
                                      </a:rPr>
                                      <m:t>𝝅</m:t>
                                    </m:r>
                                  </m:num>
                                  <m:den>
                                    <m:r>
                                      <a:rPr lang="en-US" b="1" i="1" smtClean="0">
                                        <a:latin typeface="Cambria Math"/>
                                        <a:ea typeface="Cambria Math"/>
                                      </a:rPr>
                                      <m:t>𝟒</m:t>
                                    </m:r>
                                  </m:den>
                                </m:f>
                                <m:r>
                                  <a:rPr lang="en-US" b="1" i="1" smtClean="0">
                                    <a:latin typeface="Cambria Math"/>
                                  </a:rPr>
                                  <m:t> </m:t>
                                </m:r>
                                <m:r>
                                  <a:rPr lang="en-US" b="1" i="1" smtClean="0">
                                    <a:latin typeface="Cambria Math"/>
                                    <a:ea typeface="Cambria Math"/>
                                  </a:rPr>
                                  <m:t>≈ .</m:t>
                                </m:r>
                                <m:r>
                                  <a:rPr lang="en-US" b="1" i="1" smtClean="0">
                                    <a:latin typeface="Cambria Math"/>
                                    <a:ea typeface="Cambria Math"/>
                                  </a:rPr>
                                  <m:t>𝟕𝟖𝟓</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a:rPr>
                                      <m:t>3</m:t>
                                    </m:r>
                                    <m:r>
                                      <a:rPr lang="en-US" i="1" smtClean="0">
                                        <a:latin typeface="Cambria Math"/>
                                        <a:ea typeface="Cambria Math"/>
                                      </a:rPr>
                                      <m:t>𝝅</m:t>
                                    </m:r>
                                  </m:num>
                                  <m:den>
                                    <m:r>
                                      <a:rPr lang="en-US" b="1" i="1" smtClean="0">
                                        <a:latin typeface="Cambria Math"/>
                                        <a:ea typeface="Cambria Math"/>
                                      </a:rPr>
                                      <m:t>𝟒</m:t>
                                    </m:r>
                                  </m:den>
                                </m:f>
                                <m:r>
                                  <a:rPr lang="en-US" b="1" i="1" smtClean="0">
                                    <a:latin typeface="Cambria Math"/>
                                  </a:rPr>
                                  <m:t> </m:t>
                                </m:r>
                                <m:r>
                                  <a:rPr lang="en-US" b="1" i="1" smtClean="0">
                                    <a:latin typeface="Cambria Math"/>
                                    <a:ea typeface="Cambria Math"/>
                                  </a:rPr>
                                  <m:t>≈</m:t>
                                </m:r>
                                <m:r>
                                  <a:rPr lang="en-US" b="1" i="1" smtClean="0">
                                    <a:latin typeface="Cambria Math"/>
                                    <a:ea typeface="Cambria Math"/>
                                  </a:rPr>
                                  <m:t>𝟐</m:t>
                                </m:r>
                                <m:r>
                                  <a:rPr lang="en-US" b="1" i="1" smtClean="0">
                                    <a:latin typeface="Cambria Math"/>
                                    <a:ea typeface="Cambria Math"/>
                                  </a:rPr>
                                  <m:t>.</m:t>
                                </m:r>
                                <m:r>
                                  <a:rPr lang="en-US" b="1" i="1" smtClean="0">
                                    <a:latin typeface="Cambria Math"/>
                                    <a:ea typeface="Cambria Math"/>
                                  </a:rPr>
                                  <m:t>𝟑𝟓𝟔</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a:rPr>
                                      <m:t>4</m:t>
                                    </m:r>
                                    <m:r>
                                      <a:rPr lang="en-US" i="1" smtClean="0">
                                        <a:latin typeface="Cambria Math"/>
                                        <a:ea typeface="Cambria Math"/>
                                      </a:rPr>
                                      <m:t>𝝅</m:t>
                                    </m:r>
                                  </m:num>
                                  <m:den>
                                    <m:r>
                                      <a:rPr lang="en-US" b="0" i="1" smtClean="0">
                                        <a:latin typeface="Cambria Math"/>
                                        <a:ea typeface="Cambria Math"/>
                                      </a:rPr>
                                      <m:t>3</m:t>
                                    </m:r>
                                  </m:den>
                                </m:f>
                                <m:r>
                                  <a:rPr lang="en-US" b="1" i="1" smtClean="0">
                                    <a:latin typeface="Cambria Math"/>
                                  </a:rPr>
                                  <m:t> </m:t>
                                </m:r>
                                <m:r>
                                  <a:rPr lang="en-US" b="1" i="1" smtClean="0">
                                    <a:latin typeface="Cambria Math"/>
                                    <a:ea typeface="Cambria Math"/>
                                  </a:rPr>
                                  <m:t>≈</m:t>
                                </m:r>
                                <m:r>
                                  <a:rPr lang="en-US" b="1" i="1" smtClean="0">
                                    <a:latin typeface="Cambria Math"/>
                                    <a:ea typeface="Cambria Math"/>
                                  </a:rPr>
                                  <m:t>𝟒</m:t>
                                </m:r>
                                <m:r>
                                  <a:rPr lang="en-US" b="1" i="1" smtClean="0">
                                    <a:latin typeface="Cambria Math"/>
                                    <a:ea typeface="Cambria Math"/>
                                  </a:rPr>
                                  <m:t>.</m:t>
                                </m:r>
                                <m:r>
                                  <a:rPr lang="en-US" b="1" i="1" smtClean="0">
                                    <a:latin typeface="Cambria Math"/>
                                    <a:ea typeface="Cambria Math"/>
                                  </a:rPr>
                                  <m:t>𝟏𝟖𝟖</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a:rPr>
                                      <m:t>11</m:t>
                                    </m:r>
                                    <m:r>
                                      <a:rPr lang="en-US" i="1" smtClean="0">
                                        <a:latin typeface="Cambria Math"/>
                                        <a:ea typeface="Cambria Math"/>
                                      </a:rPr>
                                      <m:t>𝝅</m:t>
                                    </m:r>
                                  </m:num>
                                  <m:den>
                                    <m:r>
                                      <a:rPr lang="en-US" b="1" i="1" smtClean="0">
                                        <a:latin typeface="Cambria Math"/>
                                      </a:rPr>
                                      <m:t>𝟔</m:t>
                                    </m:r>
                                  </m:den>
                                </m:f>
                                <m:r>
                                  <a:rPr lang="en-US" b="1" i="1" smtClean="0">
                                    <a:latin typeface="Cambria Math"/>
                                  </a:rPr>
                                  <m:t> </m:t>
                                </m:r>
                                <m:r>
                                  <a:rPr lang="en-US" b="1" i="1" smtClean="0">
                                    <a:latin typeface="Cambria Math"/>
                                    <a:ea typeface="Cambria Math"/>
                                  </a:rPr>
                                  <m:t>≈</m:t>
                                </m:r>
                                <m:r>
                                  <a:rPr lang="en-US" b="1" i="1" smtClean="0">
                                    <a:latin typeface="Cambria Math"/>
                                    <a:ea typeface="Cambria Math"/>
                                  </a:rPr>
                                  <m:t>𝟓</m:t>
                                </m:r>
                                <m:r>
                                  <a:rPr lang="en-US" b="1" i="1" smtClean="0">
                                    <a:latin typeface="Cambria Math"/>
                                    <a:ea typeface="Cambria Math"/>
                                  </a:rPr>
                                  <m:t>.</m:t>
                                </m:r>
                                <m:r>
                                  <a:rPr lang="en-US" b="1" i="1" smtClean="0">
                                    <a:latin typeface="Cambria Math"/>
                                    <a:ea typeface="Cambria Math"/>
                                  </a:rPr>
                                  <m:t>𝟕𝟓</m:t>
                                </m:r>
                              </m:oMath>
                            </m:oMathPara>
                          </a14:m>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i="1" smtClean="0">
                                        <a:latin typeface="Cambria Math"/>
                                        <a:ea typeface="Cambria Math"/>
                                      </a:rPr>
                                      <m:t>𝝅</m:t>
                                    </m:r>
                                  </m:num>
                                  <m:den>
                                    <m:r>
                                      <a:rPr lang="en-US" b="1" i="1" smtClean="0">
                                        <a:latin typeface="Cambria Math"/>
                                        <a:ea typeface="Cambria Math"/>
                                      </a:rPr>
                                      <m:t>𝟑</m:t>
                                    </m:r>
                                  </m:den>
                                </m:f>
                                <m:r>
                                  <a:rPr lang="en-US" b="1" i="1" smtClean="0">
                                    <a:latin typeface="Cambria Math"/>
                                  </a:rPr>
                                  <m:t> </m:t>
                                </m:r>
                                <m:r>
                                  <a:rPr lang="en-US" b="1" i="1" smtClean="0">
                                    <a:latin typeface="Cambria Math"/>
                                    <a:ea typeface="Cambria Math"/>
                                  </a:rPr>
                                  <m:t>≈</m:t>
                                </m:r>
                                <m:r>
                                  <a:rPr lang="en-US" b="1" i="1" smtClean="0">
                                    <a:latin typeface="Cambria Math"/>
                                    <a:ea typeface="Cambria Math"/>
                                  </a:rPr>
                                  <m:t>𝟏</m:t>
                                </m:r>
                                <m:r>
                                  <a:rPr lang="en-US" b="1" i="1" smtClean="0">
                                    <a:latin typeface="Cambria Math"/>
                                    <a:ea typeface="Cambria Math"/>
                                  </a:rPr>
                                  <m:t>.</m:t>
                                </m:r>
                                <m:r>
                                  <a:rPr lang="en-US" b="1" i="1" smtClean="0">
                                    <a:latin typeface="Cambria Math"/>
                                    <a:ea typeface="Cambria Math"/>
                                  </a:rPr>
                                  <m:t>𝟎𝟒𝟕</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a:rPr>
                                      <m:t>5</m:t>
                                    </m:r>
                                    <m:r>
                                      <a:rPr lang="en-US" i="1" smtClean="0">
                                        <a:latin typeface="Cambria Math"/>
                                        <a:ea typeface="Cambria Math"/>
                                      </a:rPr>
                                      <m:t>𝝅</m:t>
                                    </m:r>
                                  </m:num>
                                  <m:den>
                                    <m:r>
                                      <a:rPr lang="en-US" b="1" i="1" smtClean="0">
                                        <a:latin typeface="Cambria Math"/>
                                      </a:rPr>
                                      <m:t>𝟔</m:t>
                                    </m:r>
                                  </m:den>
                                </m:f>
                                <m:r>
                                  <a:rPr lang="en-US" b="1" i="1" smtClean="0">
                                    <a:latin typeface="Cambria Math"/>
                                  </a:rPr>
                                  <m:t> </m:t>
                                </m:r>
                                <m:r>
                                  <a:rPr lang="en-US" b="1" i="1" smtClean="0">
                                    <a:latin typeface="Cambria Math"/>
                                    <a:ea typeface="Cambria Math"/>
                                  </a:rPr>
                                  <m:t>≈</m:t>
                                </m:r>
                                <m:r>
                                  <a:rPr lang="en-US" b="1" i="1" smtClean="0">
                                    <a:latin typeface="Cambria Math"/>
                                    <a:ea typeface="Cambria Math"/>
                                  </a:rPr>
                                  <m:t>𝟐</m:t>
                                </m:r>
                                <m:r>
                                  <a:rPr lang="en-US" b="1" i="1" smtClean="0">
                                    <a:latin typeface="Cambria Math"/>
                                    <a:ea typeface="Cambria Math"/>
                                  </a:rPr>
                                  <m:t>.</m:t>
                                </m:r>
                                <m:r>
                                  <a:rPr lang="en-US" b="1" i="1" smtClean="0">
                                    <a:latin typeface="Cambria Math"/>
                                    <a:ea typeface="Cambria Math"/>
                                  </a:rPr>
                                  <m:t>𝟔𝟏𝟖</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a:rPr>
                                      <m:t>3</m:t>
                                    </m:r>
                                    <m:r>
                                      <a:rPr lang="en-US" i="1" smtClean="0">
                                        <a:latin typeface="Cambria Math"/>
                                        <a:ea typeface="Cambria Math"/>
                                      </a:rPr>
                                      <m:t>𝝅</m:t>
                                    </m:r>
                                  </m:num>
                                  <m:den>
                                    <m:r>
                                      <a:rPr lang="en-US" b="0" i="1" smtClean="0">
                                        <a:latin typeface="Cambria Math"/>
                                        <a:ea typeface="Cambria Math"/>
                                      </a:rPr>
                                      <m:t>2</m:t>
                                    </m:r>
                                  </m:den>
                                </m:f>
                                <m:r>
                                  <a:rPr lang="en-US" b="1" i="1" smtClean="0">
                                    <a:latin typeface="Cambria Math"/>
                                  </a:rPr>
                                  <m:t> </m:t>
                                </m:r>
                                <m:r>
                                  <a:rPr lang="en-US" b="1" i="1" smtClean="0">
                                    <a:latin typeface="Cambria Math"/>
                                    <a:ea typeface="Cambria Math"/>
                                  </a:rPr>
                                  <m:t>≈</m:t>
                                </m:r>
                                <m:r>
                                  <a:rPr lang="en-US" b="1" i="1" smtClean="0">
                                    <a:latin typeface="Cambria Math"/>
                                    <a:ea typeface="Cambria Math"/>
                                  </a:rPr>
                                  <m:t>𝟒</m:t>
                                </m:r>
                                <m:r>
                                  <a:rPr lang="en-US" b="1" i="1" smtClean="0">
                                    <a:latin typeface="Cambria Math"/>
                                    <a:ea typeface="Cambria Math"/>
                                  </a:rPr>
                                  <m:t>.</m:t>
                                </m:r>
                                <m:r>
                                  <a:rPr lang="en-US" b="1" i="1" smtClean="0">
                                    <a:latin typeface="Cambria Math"/>
                                    <a:ea typeface="Cambria Math"/>
                                  </a:rPr>
                                  <m:t>𝟕𝟏𝟐</m:t>
                                </m:r>
                              </m:oMath>
                            </m:oMathPara>
                          </a14:m>
                          <a:endParaRPr lang="en-US" dirty="0"/>
                        </a:p>
                      </a:txBody>
                      <a:tcPr/>
                    </a:tc>
                    <a:tc>
                      <a:txBody>
                        <a:bodyPr/>
                        <a:lstStyle/>
                        <a:p>
                          <a:endParaRPr lang="en-US" dirty="0"/>
                        </a:p>
                      </a:txBody>
                      <a:tcPr/>
                    </a:tc>
                  </a:tr>
                  <a:tr h="370840">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i="1" smtClean="0">
                                        <a:latin typeface="Cambria Math"/>
                                        <a:ea typeface="Cambria Math"/>
                                      </a:rPr>
                                      <m:t>𝝅</m:t>
                                    </m:r>
                                  </m:num>
                                  <m:den>
                                    <m:r>
                                      <a:rPr lang="en-US" b="1" i="1" smtClean="0">
                                        <a:latin typeface="Cambria Math"/>
                                        <a:ea typeface="Cambria Math"/>
                                      </a:rPr>
                                      <m:t>𝟐</m:t>
                                    </m:r>
                                  </m:den>
                                </m:f>
                                <m:r>
                                  <a:rPr lang="en-US" b="1" i="1" smtClean="0">
                                    <a:latin typeface="Cambria Math"/>
                                  </a:rPr>
                                  <m:t> </m:t>
                                </m:r>
                                <m:r>
                                  <a:rPr lang="en-US" b="1" i="1" smtClean="0">
                                    <a:latin typeface="Cambria Math"/>
                                    <a:ea typeface="Cambria Math"/>
                                  </a:rPr>
                                  <m:t>≈</m:t>
                                </m:r>
                                <m:r>
                                  <a:rPr lang="en-US" b="1" i="1" smtClean="0">
                                    <a:latin typeface="Cambria Math"/>
                                    <a:ea typeface="Cambria Math"/>
                                  </a:rPr>
                                  <m:t>𝟏</m:t>
                                </m:r>
                                <m:r>
                                  <a:rPr lang="en-US" b="1" i="1" smtClean="0">
                                    <a:latin typeface="Cambria Math"/>
                                    <a:ea typeface="Cambria Math"/>
                                  </a:rPr>
                                  <m:t>.</m:t>
                                </m:r>
                                <m:r>
                                  <a:rPr lang="en-US" b="1" i="1" smtClean="0">
                                    <a:latin typeface="Cambria Math"/>
                                    <a:ea typeface="Cambria Math"/>
                                  </a:rPr>
                                  <m:t>𝟓𝟕𝟎</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a:rPr>
                                      <m:t>7</m:t>
                                    </m:r>
                                    <m:r>
                                      <a:rPr lang="en-US" i="1" smtClean="0">
                                        <a:latin typeface="Cambria Math"/>
                                        <a:ea typeface="Cambria Math"/>
                                      </a:rPr>
                                      <m:t>𝝅</m:t>
                                    </m:r>
                                  </m:num>
                                  <m:den>
                                    <m:r>
                                      <a:rPr lang="en-US" b="1" i="1" smtClean="0">
                                        <a:latin typeface="Cambria Math"/>
                                      </a:rPr>
                                      <m:t>𝟔</m:t>
                                    </m:r>
                                  </m:den>
                                </m:f>
                                <m:r>
                                  <a:rPr lang="en-US" b="1" i="1" smtClean="0">
                                    <a:latin typeface="Cambria Math"/>
                                  </a:rPr>
                                  <m:t> </m:t>
                                </m:r>
                                <m:r>
                                  <a:rPr lang="en-US" b="1" i="1" smtClean="0">
                                    <a:latin typeface="Cambria Math"/>
                                    <a:ea typeface="Cambria Math"/>
                                  </a:rPr>
                                  <m:t>≈</m:t>
                                </m:r>
                                <m:r>
                                  <a:rPr lang="en-US" b="1" i="1" smtClean="0">
                                    <a:latin typeface="Cambria Math"/>
                                    <a:ea typeface="Cambria Math"/>
                                  </a:rPr>
                                  <m:t>𝟑</m:t>
                                </m:r>
                                <m:r>
                                  <a:rPr lang="en-US" b="1" i="1" smtClean="0">
                                    <a:latin typeface="Cambria Math"/>
                                    <a:ea typeface="Cambria Math"/>
                                  </a:rPr>
                                  <m:t>.</m:t>
                                </m:r>
                                <m:r>
                                  <a:rPr lang="en-US" b="1" i="1" smtClean="0">
                                    <a:latin typeface="Cambria Math"/>
                                    <a:ea typeface="Cambria Math"/>
                                  </a:rPr>
                                  <m:t>𝟔𝟔𝟓</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b="0" i="1" smtClean="0">
                                        <a:latin typeface="Cambria Math"/>
                                      </a:rPr>
                                      <m:t>5</m:t>
                                    </m:r>
                                    <m:r>
                                      <a:rPr lang="en-US" i="1" smtClean="0">
                                        <a:latin typeface="Cambria Math"/>
                                        <a:ea typeface="Cambria Math"/>
                                      </a:rPr>
                                      <m:t>𝝅</m:t>
                                    </m:r>
                                  </m:num>
                                  <m:den>
                                    <m:r>
                                      <a:rPr lang="en-US" b="0" i="1" smtClean="0">
                                        <a:latin typeface="Cambria Math"/>
                                        <a:ea typeface="Cambria Math"/>
                                      </a:rPr>
                                      <m:t>3</m:t>
                                    </m:r>
                                  </m:den>
                                </m:f>
                                <m:r>
                                  <a:rPr lang="en-US" b="1" i="1" smtClean="0">
                                    <a:latin typeface="Cambria Math"/>
                                  </a:rPr>
                                  <m:t> </m:t>
                                </m:r>
                                <m:r>
                                  <a:rPr lang="en-US" b="1" i="1" smtClean="0">
                                    <a:latin typeface="Cambria Math"/>
                                    <a:ea typeface="Cambria Math"/>
                                  </a:rPr>
                                  <m:t>≈</m:t>
                                </m:r>
                                <m:r>
                                  <a:rPr lang="en-US" b="1" i="1" smtClean="0">
                                    <a:latin typeface="Cambria Math"/>
                                    <a:ea typeface="Cambria Math"/>
                                  </a:rPr>
                                  <m:t>𝟓</m:t>
                                </m:r>
                                <m:r>
                                  <a:rPr lang="en-US" b="1" i="1" smtClean="0">
                                    <a:latin typeface="Cambria Math"/>
                                    <a:ea typeface="Cambria Math"/>
                                  </a:rPr>
                                  <m:t>.</m:t>
                                </m:r>
                                <m:r>
                                  <a:rPr lang="en-US" b="1" i="1" smtClean="0">
                                    <a:latin typeface="Cambria Math"/>
                                    <a:ea typeface="Cambria Math"/>
                                  </a:rPr>
                                  <m:t>𝟐𝟑𝟔</m:t>
                                </m:r>
                              </m:oMath>
                            </m:oMathPara>
                          </a14:m>
                          <a:endParaRPr lang="en-US" dirty="0"/>
                        </a:p>
                      </a:txBody>
                      <a:tcPr/>
                    </a:tc>
                    <a:tc>
                      <a:txBody>
                        <a:bodyPr/>
                        <a:lstStyle/>
                        <a:p>
                          <a:endParaRPr lang="en-US" dirty="0"/>
                        </a:p>
                      </a:txBody>
                      <a:tcPr/>
                    </a:tc>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1196594508"/>
                  </p:ext>
                </p:extLst>
              </p:nvPr>
            </p:nvGraphicFramePr>
            <p:xfrm>
              <a:off x="1371600" y="2438400"/>
              <a:ext cx="6096000" cy="2442021"/>
            </p:xfrm>
            <a:graphic>
              <a:graphicData uri="http://schemas.openxmlformats.org/drawingml/2006/table">
                <a:tbl>
                  <a:tblPr firstRow="1" bandRow="1">
                    <a:tableStyleId>{5C22544A-7EE6-4342-B048-85BDC9FD1C3A}</a:tableStyleId>
                  </a:tblPr>
                  <a:tblGrid>
                    <a:gridCol w="1524000"/>
                    <a:gridCol w="1524000"/>
                    <a:gridCol w="1524000"/>
                    <a:gridCol w="1524000"/>
                  </a:tblGrid>
                  <a:tr h="610553">
                    <a:tc>
                      <a:txBody>
                        <a:bodyPr/>
                        <a:lstStyle/>
                        <a:p>
                          <a:endParaRPr lang="en-US"/>
                        </a:p>
                      </a:txBody>
                      <a:tcPr>
                        <a:blipFill rotWithShape="1">
                          <a:blip r:embed="rId3"/>
                          <a:stretch>
                            <a:fillRect r="-300000" b="-301000"/>
                          </a:stretch>
                        </a:blipFill>
                      </a:tcPr>
                    </a:tc>
                    <a:tc>
                      <a:txBody>
                        <a:bodyPr/>
                        <a:lstStyle/>
                        <a:p>
                          <a:endParaRPr lang="en-US"/>
                        </a:p>
                      </a:txBody>
                      <a:tcPr>
                        <a:blipFill rotWithShape="1">
                          <a:blip r:embed="rId3"/>
                          <a:stretch>
                            <a:fillRect l="-100000" r="-200000" b="-301000"/>
                          </a:stretch>
                        </a:blipFill>
                      </a:tcPr>
                    </a:tc>
                    <a:tc>
                      <a:txBody>
                        <a:bodyPr/>
                        <a:lstStyle/>
                        <a:p>
                          <a:endParaRPr lang="en-US"/>
                        </a:p>
                      </a:txBody>
                      <a:tcPr>
                        <a:blipFill rotWithShape="1">
                          <a:blip r:embed="rId3"/>
                          <a:stretch>
                            <a:fillRect l="-200000" r="-100000" b="-301000"/>
                          </a:stretch>
                        </a:blipFill>
                      </a:tcPr>
                    </a:tc>
                    <a:tc>
                      <a:txBody>
                        <a:bodyPr/>
                        <a:lstStyle/>
                        <a:p>
                          <a:endParaRPr lang="en-US"/>
                        </a:p>
                      </a:txBody>
                      <a:tcPr>
                        <a:blipFill rotWithShape="1">
                          <a:blip r:embed="rId3"/>
                          <a:stretch>
                            <a:fillRect l="-300000" b="-301000"/>
                          </a:stretch>
                        </a:blipFill>
                      </a:tcPr>
                    </a:tc>
                  </a:tr>
                  <a:tr h="606806">
                    <a:tc>
                      <a:txBody>
                        <a:bodyPr/>
                        <a:lstStyle/>
                        <a:p>
                          <a:endParaRPr lang="en-US"/>
                        </a:p>
                      </a:txBody>
                      <a:tcPr>
                        <a:blipFill rotWithShape="1">
                          <a:blip r:embed="rId3"/>
                          <a:stretch>
                            <a:fillRect t="-100000" r="-300000" b="-201000"/>
                          </a:stretch>
                        </a:blipFill>
                      </a:tcPr>
                    </a:tc>
                    <a:tc>
                      <a:txBody>
                        <a:bodyPr/>
                        <a:lstStyle/>
                        <a:p>
                          <a:endParaRPr lang="en-US"/>
                        </a:p>
                      </a:txBody>
                      <a:tcPr>
                        <a:blipFill rotWithShape="1">
                          <a:blip r:embed="rId3"/>
                          <a:stretch>
                            <a:fillRect l="-100000" t="-100000" r="-200000" b="-201000"/>
                          </a:stretch>
                        </a:blipFill>
                      </a:tcPr>
                    </a:tc>
                    <a:tc>
                      <a:txBody>
                        <a:bodyPr/>
                        <a:lstStyle/>
                        <a:p>
                          <a:endParaRPr lang="en-US"/>
                        </a:p>
                      </a:txBody>
                      <a:tcPr>
                        <a:blipFill rotWithShape="1">
                          <a:blip r:embed="rId3"/>
                          <a:stretch>
                            <a:fillRect l="-200000" t="-100000" r="-100000" b="-201000"/>
                          </a:stretch>
                        </a:blipFill>
                      </a:tcPr>
                    </a:tc>
                    <a:tc>
                      <a:txBody>
                        <a:bodyPr/>
                        <a:lstStyle/>
                        <a:p>
                          <a:endParaRPr lang="en-US"/>
                        </a:p>
                      </a:txBody>
                      <a:tcPr>
                        <a:blipFill rotWithShape="1">
                          <a:blip r:embed="rId3"/>
                          <a:stretch>
                            <a:fillRect l="-300000" t="-100000" b="-201000"/>
                          </a:stretch>
                        </a:blipFill>
                      </a:tcPr>
                    </a:tc>
                  </a:tr>
                  <a:tr h="612331">
                    <a:tc>
                      <a:txBody>
                        <a:bodyPr/>
                        <a:lstStyle/>
                        <a:p>
                          <a:endParaRPr lang="en-US"/>
                        </a:p>
                      </a:txBody>
                      <a:tcPr>
                        <a:blipFill rotWithShape="1">
                          <a:blip r:embed="rId3"/>
                          <a:stretch>
                            <a:fillRect t="-200000" r="-300000" b="-101000"/>
                          </a:stretch>
                        </a:blipFill>
                      </a:tcPr>
                    </a:tc>
                    <a:tc>
                      <a:txBody>
                        <a:bodyPr/>
                        <a:lstStyle/>
                        <a:p>
                          <a:endParaRPr lang="en-US"/>
                        </a:p>
                      </a:txBody>
                      <a:tcPr>
                        <a:blipFill rotWithShape="1">
                          <a:blip r:embed="rId3"/>
                          <a:stretch>
                            <a:fillRect l="-100000" t="-200000" r="-200000" b="-101000"/>
                          </a:stretch>
                        </a:blipFill>
                      </a:tcPr>
                    </a:tc>
                    <a:tc>
                      <a:txBody>
                        <a:bodyPr/>
                        <a:lstStyle/>
                        <a:p>
                          <a:endParaRPr lang="en-US"/>
                        </a:p>
                      </a:txBody>
                      <a:tcPr>
                        <a:blipFill rotWithShape="1">
                          <a:blip r:embed="rId3"/>
                          <a:stretch>
                            <a:fillRect l="-200000" t="-200000" r="-100000" b="-101000"/>
                          </a:stretch>
                        </a:blipFill>
                      </a:tcPr>
                    </a:tc>
                    <a:tc>
                      <a:txBody>
                        <a:bodyPr/>
                        <a:lstStyle/>
                        <a:p>
                          <a:endParaRPr lang="en-US" dirty="0"/>
                        </a:p>
                      </a:txBody>
                      <a:tcPr/>
                    </a:tc>
                  </a:tr>
                  <a:tr h="612331">
                    <a:tc>
                      <a:txBody>
                        <a:bodyPr/>
                        <a:lstStyle/>
                        <a:p>
                          <a:endParaRPr lang="en-US"/>
                        </a:p>
                      </a:txBody>
                      <a:tcPr>
                        <a:blipFill rotWithShape="1">
                          <a:blip r:embed="rId3"/>
                          <a:stretch>
                            <a:fillRect t="-297030" r="-300000"/>
                          </a:stretch>
                        </a:blipFill>
                      </a:tcPr>
                    </a:tc>
                    <a:tc>
                      <a:txBody>
                        <a:bodyPr/>
                        <a:lstStyle/>
                        <a:p>
                          <a:endParaRPr lang="en-US"/>
                        </a:p>
                      </a:txBody>
                      <a:tcPr>
                        <a:blipFill rotWithShape="1">
                          <a:blip r:embed="rId3"/>
                          <a:stretch>
                            <a:fillRect l="-100000" t="-297030" r="-200000"/>
                          </a:stretch>
                        </a:blipFill>
                      </a:tcPr>
                    </a:tc>
                    <a:tc>
                      <a:txBody>
                        <a:bodyPr/>
                        <a:lstStyle/>
                        <a:p>
                          <a:endParaRPr lang="en-US"/>
                        </a:p>
                      </a:txBody>
                      <a:tcPr>
                        <a:blipFill rotWithShape="1">
                          <a:blip r:embed="rId3"/>
                          <a:stretch>
                            <a:fillRect l="-200000" t="-297030" r="-100000"/>
                          </a:stretch>
                        </a:blipFill>
                      </a:tcPr>
                    </a:tc>
                    <a:tc>
                      <a:txBody>
                        <a:bodyPr/>
                        <a:lstStyle/>
                        <a:p>
                          <a:endParaRPr lang="en-US" dirty="0"/>
                        </a:p>
                      </a:txBody>
                      <a:tcPr/>
                    </a:tc>
                  </a:tr>
                </a:tbl>
              </a:graphicData>
            </a:graphic>
          </p:graphicFrame>
        </mc:Fallback>
      </mc:AlternateContent>
    </p:spTree>
    <p:extLst>
      <p:ext uri="{BB962C8B-B14F-4D97-AF65-F5344CB8AC3E}">
        <p14:creationId xmlns:p14="http://schemas.microsoft.com/office/powerpoint/2010/main" val="40517350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10.3 Polar </a:t>
            </a:r>
            <a:r>
              <a:rPr lang="en-US" smtClean="0"/>
              <a:t>Functions Project</a:t>
            </a:r>
            <a:endParaRPr lang="en-US" dirty="0"/>
          </a:p>
        </p:txBody>
      </p:sp>
      <p:sp>
        <p:nvSpPr>
          <p:cNvPr id="3" name="Content Placeholder 2"/>
          <p:cNvSpPr>
            <a:spLocks noGrp="1"/>
          </p:cNvSpPr>
          <p:nvPr>
            <p:ph sz="quarter" idx="1"/>
          </p:nvPr>
        </p:nvSpPr>
        <p:spPr/>
        <p:txBody>
          <a:bodyPr>
            <a:normAutofit fontScale="62500" lnSpcReduction="20000"/>
          </a:bodyPr>
          <a:lstStyle/>
          <a:p>
            <a:r>
              <a:rPr lang="en-US" dirty="0"/>
              <a:t>Design a sign that can be hung advertising a fund raiser for C.A.L.C. Club.  You will be given a card with a required curve, the parameters for building the curve, and the required area for that curve.  </a:t>
            </a:r>
          </a:p>
          <a:p>
            <a:endParaRPr lang="en-US" dirty="0"/>
          </a:p>
          <a:p>
            <a:r>
              <a:rPr lang="en-US" dirty="0"/>
              <a:t>Your sign must include:</a:t>
            </a:r>
          </a:p>
          <a:p>
            <a:pPr lvl="1"/>
            <a:r>
              <a:rPr lang="en-US" dirty="0"/>
              <a:t>a graph of the curve.</a:t>
            </a:r>
          </a:p>
          <a:p>
            <a:pPr lvl="1"/>
            <a:r>
              <a:rPr lang="en-US" dirty="0"/>
              <a:t>the name and equation of the curve.</a:t>
            </a:r>
          </a:p>
          <a:p>
            <a:pPr lvl="1"/>
            <a:r>
              <a:rPr lang="en-US" dirty="0"/>
              <a:t>the area of the curve.</a:t>
            </a:r>
          </a:p>
          <a:p>
            <a:pPr lvl="1"/>
            <a:r>
              <a:rPr lang="en-US" dirty="0"/>
              <a:t>the item to be advertised</a:t>
            </a:r>
          </a:p>
          <a:p>
            <a:endParaRPr lang="en-US" dirty="0"/>
          </a:p>
          <a:p>
            <a:r>
              <a:rPr lang="en-US" dirty="0"/>
              <a:t>Your explanation for how you know that your curve has the required area can also appear on the sign or separately.  </a:t>
            </a:r>
          </a:p>
          <a:p>
            <a:pPr marL="0" indent="0">
              <a:buNone/>
            </a:pPr>
            <a:r>
              <a:rPr lang="en-US" dirty="0"/>
              <a:t> </a:t>
            </a:r>
          </a:p>
          <a:p>
            <a:r>
              <a:rPr lang="en-US" dirty="0"/>
              <a:t>(The signs may actually be used in C.A.L.C. Club advertising.  If you want your name to be on the front with your advertisement, that is fine.  If you do not want your name shown with the design, put your name on the back or on a sticky note.)</a:t>
            </a:r>
          </a:p>
          <a:p>
            <a:endParaRPr lang="en-US" dirty="0"/>
          </a:p>
          <a:p>
            <a:r>
              <a:rPr lang="en-US" dirty="0" smtClean="0"/>
              <a:t>Assignment: pg. 557 (1-66)</a:t>
            </a:r>
          </a:p>
          <a:p>
            <a:r>
              <a:rPr lang="en-US" dirty="0" smtClean="0"/>
              <a:t>Project: due TBD</a:t>
            </a:r>
          </a:p>
        </p:txBody>
      </p:sp>
    </p:spTree>
    <p:extLst>
      <p:ext uri="{BB962C8B-B14F-4D97-AF65-F5344CB8AC3E}">
        <p14:creationId xmlns:p14="http://schemas.microsoft.com/office/powerpoint/2010/main" val="2556933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3">
                                            <p:txEl>
                                              <p:pRg st="13" end="13"/>
                                            </p:txEl>
                                          </p:spTgt>
                                        </p:tgtEl>
                                        <p:attrNameLst>
                                          <p:attrName>style.visibility</p:attrName>
                                        </p:attrNameLst>
                                      </p:cBhvr>
                                      <p:to>
                                        <p:strVal val="visible"/>
                                      </p:to>
                                    </p:set>
                                    <p:anim calcmode="lin" valueType="num">
                                      <p:cBhvr additive="base">
                                        <p:cTn id="6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Parametric Functions</a:t>
            </a:r>
            <a:endParaRPr lang="en-US" dirty="0"/>
          </a:p>
        </p:txBody>
      </p:sp>
      <p:sp>
        <p:nvSpPr>
          <p:cNvPr id="3" name="Text Placeholder 2"/>
          <p:cNvSpPr>
            <a:spLocks noGrp="1"/>
          </p:cNvSpPr>
          <p:nvPr>
            <p:ph type="body" idx="1"/>
          </p:nvPr>
        </p:nvSpPr>
        <p:spPr/>
        <p:txBody>
          <a:bodyPr/>
          <a:lstStyle/>
          <a:p>
            <a:r>
              <a:rPr lang="en-US" dirty="0" smtClean="0"/>
              <a:t>10.1</a:t>
            </a:r>
            <a:endParaRPr lang="en-US" dirty="0"/>
          </a:p>
        </p:txBody>
      </p:sp>
    </p:spTree>
    <p:extLst>
      <p:ext uri="{BB962C8B-B14F-4D97-AF65-F5344CB8AC3E}">
        <p14:creationId xmlns:p14="http://schemas.microsoft.com/office/powerpoint/2010/main" val="1314769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10.1 Parametric Functions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r>
                  <a:rPr lang="en-US" dirty="0" smtClean="0"/>
                  <a:t>Parametric Functions: Defining coordinates in terms of another variable (usually time)</a:t>
                </a:r>
              </a:p>
              <a:p>
                <a:endParaRPr lang="en-US" dirty="0"/>
              </a:p>
              <a:p>
                <a:r>
                  <a:rPr lang="en-US" dirty="0" smtClean="0"/>
                  <a:t>Example: Sketch and then write the corresponding rectangular equation by eliminating the parameter</a:t>
                </a:r>
              </a:p>
              <a:p>
                <a:pPr lvl="1"/>
                <a14:m>
                  <m:oMath xmlns:m="http://schemas.openxmlformats.org/officeDocument/2006/math">
                    <m:r>
                      <a:rPr lang="en-US" b="0" i="1" smtClean="0">
                        <a:latin typeface="Cambria Math"/>
                      </a:rPr>
                      <m:t>𝑥</m:t>
                    </m:r>
                    <m:r>
                      <a:rPr lang="en-US" b="0" i="1" smtClean="0">
                        <a:latin typeface="Cambria Math"/>
                      </a:rPr>
                      <m:t>= </m:t>
                    </m:r>
                    <m:sSup>
                      <m:sSupPr>
                        <m:ctrlPr>
                          <a:rPr lang="en-US" b="0" i="1" smtClean="0">
                            <a:latin typeface="Cambria Math" panose="02040503050406030204" pitchFamily="18" charset="0"/>
                          </a:rPr>
                        </m:ctrlPr>
                      </m:sSupPr>
                      <m:e>
                        <m:r>
                          <a:rPr lang="en-US" b="0" i="1" smtClean="0">
                            <a:latin typeface="Cambria Math"/>
                          </a:rPr>
                          <m:t>𝑡</m:t>
                        </m:r>
                      </m:e>
                      <m:sup>
                        <m:r>
                          <a:rPr lang="en-US" b="0" i="1" smtClean="0">
                            <a:latin typeface="Cambria Math"/>
                          </a:rPr>
                          <m:t>2</m:t>
                        </m:r>
                      </m:sup>
                    </m:sSup>
                    <m:r>
                      <a:rPr lang="en-US" b="0" i="1" smtClean="0">
                        <a:latin typeface="Cambria Math"/>
                      </a:rPr>
                      <m:t> −4</m:t>
                    </m:r>
                  </m:oMath>
                </a14:m>
                <a:r>
                  <a:rPr lang="en-US" dirty="0" smtClean="0"/>
                  <a:t>, </a:t>
                </a:r>
                <a14:m>
                  <m:oMath xmlns:m="http://schemas.openxmlformats.org/officeDocument/2006/math">
                    <m:r>
                      <a:rPr lang="en-US" b="0" i="1" smtClean="0">
                        <a:latin typeface="Cambria Math"/>
                      </a:rPr>
                      <m:t>𝑦</m:t>
                    </m:r>
                    <m:r>
                      <a:rPr lang="en-US" b="0" i="1" smtClean="0">
                        <a:latin typeface="Cambria Math"/>
                      </a:rPr>
                      <m:t>= </m:t>
                    </m:r>
                    <m:f>
                      <m:fPr>
                        <m:ctrlPr>
                          <a:rPr lang="en-US" b="0" i="1" smtClean="0">
                            <a:latin typeface="Cambria Math" panose="02040503050406030204" pitchFamily="18" charset="0"/>
                          </a:rPr>
                        </m:ctrlPr>
                      </m:fPr>
                      <m:num>
                        <m:r>
                          <a:rPr lang="en-US" b="0" i="1" smtClean="0">
                            <a:latin typeface="Cambria Math"/>
                          </a:rPr>
                          <m:t>𝑡</m:t>
                        </m:r>
                      </m:num>
                      <m:den>
                        <m:r>
                          <a:rPr lang="en-US" b="0" i="1" smtClean="0">
                            <a:latin typeface="Cambria Math"/>
                          </a:rPr>
                          <m:t>2</m:t>
                        </m:r>
                      </m:den>
                    </m:f>
                  </m:oMath>
                </a14:m>
                <a:r>
                  <a:rPr lang="en-US" dirty="0" smtClean="0"/>
                  <a:t>, </a:t>
                </a:r>
                <a14:m>
                  <m:oMath xmlns:m="http://schemas.openxmlformats.org/officeDocument/2006/math">
                    <m:r>
                      <a:rPr lang="en-US" b="0" i="1" dirty="0" smtClean="0">
                        <a:latin typeface="Cambria Math"/>
                      </a:rPr>
                      <m:t>−2 </m:t>
                    </m:r>
                    <m:r>
                      <a:rPr lang="en-US" b="0" i="1" dirty="0" smtClean="0">
                        <a:latin typeface="Cambria Math"/>
                        <a:ea typeface="Cambria Math"/>
                      </a:rPr>
                      <m:t>≤</m:t>
                    </m:r>
                    <m:r>
                      <a:rPr lang="en-US" b="0" i="1" dirty="0" smtClean="0">
                        <a:latin typeface="Cambria Math"/>
                        <a:ea typeface="Cambria Math"/>
                      </a:rPr>
                      <m:t>𝑡</m:t>
                    </m:r>
                    <m:r>
                      <a:rPr lang="en-US" b="0" i="1" dirty="0" smtClean="0">
                        <a:latin typeface="Cambria Math"/>
                        <a:ea typeface="Cambria Math"/>
                      </a:rPr>
                      <m:t> ≤3</m:t>
                    </m:r>
                  </m:oMath>
                </a14:m>
                <a:endParaRPr lang="en-US" dirty="0" smtClean="0"/>
              </a:p>
              <a:p>
                <a:pPr lvl="1"/>
                <a14:m>
                  <m:oMath xmlns:m="http://schemas.openxmlformats.org/officeDocument/2006/math">
                    <m:r>
                      <a:rPr lang="en-US" b="0" i="1" smtClean="0">
                        <a:latin typeface="Cambria Math"/>
                      </a:rPr>
                      <m:t>𝑥</m:t>
                    </m:r>
                    <m:r>
                      <a:rPr lang="en-US" b="0" i="1" smtClean="0">
                        <a:latin typeface="Cambria Math"/>
                      </a:rPr>
                      <m:t>= </m:t>
                    </m:r>
                    <m:f>
                      <m:fPr>
                        <m:ctrlPr>
                          <a:rPr lang="en-US" b="0" i="1" smtClean="0">
                            <a:latin typeface="Cambria Math" panose="02040503050406030204" pitchFamily="18" charset="0"/>
                          </a:rPr>
                        </m:ctrlPr>
                      </m:fPr>
                      <m:num>
                        <m:r>
                          <a:rPr lang="en-US" b="0" i="1" smtClean="0">
                            <a:latin typeface="Cambria Math"/>
                          </a:rPr>
                          <m:t>1</m:t>
                        </m:r>
                      </m:num>
                      <m:den>
                        <m:rad>
                          <m:radPr>
                            <m:degHide m:val="on"/>
                            <m:ctrlPr>
                              <a:rPr lang="en-US" b="0" i="1" smtClean="0">
                                <a:latin typeface="Cambria Math" panose="02040503050406030204" pitchFamily="18" charset="0"/>
                              </a:rPr>
                            </m:ctrlPr>
                          </m:radPr>
                          <m:deg/>
                          <m:e>
                            <m:r>
                              <a:rPr lang="en-US" b="0" i="1" smtClean="0">
                                <a:latin typeface="Cambria Math"/>
                              </a:rPr>
                              <m:t>𝑡</m:t>
                            </m:r>
                            <m:r>
                              <a:rPr lang="en-US" b="0" i="1" smtClean="0">
                                <a:latin typeface="Cambria Math"/>
                              </a:rPr>
                              <m:t>+1</m:t>
                            </m:r>
                          </m:e>
                        </m:rad>
                      </m:den>
                    </m:f>
                  </m:oMath>
                </a14:m>
                <a:r>
                  <a:rPr lang="en-US" dirty="0" smtClean="0"/>
                  <a:t>, </a:t>
                </a:r>
                <a14:m>
                  <m:oMath xmlns:m="http://schemas.openxmlformats.org/officeDocument/2006/math">
                    <m:r>
                      <a:rPr lang="en-US" b="0" i="1" dirty="0" smtClean="0">
                        <a:latin typeface="Cambria Math"/>
                      </a:rPr>
                      <m:t>𝑦</m:t>
                    </m:r>
                    <m:r>
                      <a:rPr lang="en-US" b="0" i="1" dirty="0" smtClean="0">
                        <a:latin typeface="Cambria Math"/>
                      </a:rPr>
                      <m:t>= </m:t>
                    </m:r>
                    <m:f>
                      <m:fPr>
                        <m:ctrlPr>
                          <a:rPr lang="en-US" b="0" i="1" dirty="0" smtClean="0">
                            <a:latin typeface="Cambria Math" panose="02040503050406030204" pitchFamily="18" charset="0"/>
                          </a:rPr>
                        </m:ctrlPr>
                      </m:fPr>
                      <m:num>
                        <m:r>
                          <a:rPr lang="en-US" b="0" i="1" dirty="0" smtClean="0">
                            <a:latin typeface="Cambria Math"/>
                          </a:rPr>
                          <m:t>𝑡</m:t>
                        </m:r>
                      </m:num>
                      <m:den>
                        <m:r>
                          <a:rPr lang="en-US" b="0" i="1" dirty="0" smtClean="0">
                            <a:latin typeface="Cambria Math"/>
                          </a:rPr>
                          <m:t>𝑡</m:t>
                        </m:r>
                        <m:r>
                          <a:rPr lang="en-US" b="0" i="1" dirty="0" smtClean="0">
                            <a:latin typeface="Cambria Math"/>
                          </a:rPr>
                          <m:t>+1</m:t>
                        </m:r>
                      </m:den>
                    </m:f>
                  </m:oMath>
                </a14:m>
                <a:r>
                  <a:rPr lang="en-US" dirty="0" smtClean="0"/>
                  <a:t>, </a:t>
                </a:r>
                <a14:m>
                  <m:oMath xmlns:m="http://schemas.openxmlformats.org/officeDocument/2006/math">
                    <m:r>
                      <a:rPr lang="en-US" b="0" i="1" dirty="0" smtClean="0">
                        <a:latin typeface="Cambria Math"/>
                      </a:rPr>
                      <m:t>𝑡</m:t>
                    </m:r>
                    <m:r>
                      <a:rPr lang="en-US" b="0" i="1" dirty="0" smtClean="0">
                        <a:latin typeface="Cambria Math"/>
                      </a:rPr>
                      <m:t> &gt;1</m:t>
                    </m:r>
                  </m:oMath>
                </a14:m>
                <a:endParaRPr lang="en-US" dirty="0" smtClean="0"/>
              </a:p>
              <a:p>
                <a:pPr lvl="1"/>
                <a14:m>
                  <m:oMath xmlns:m="http://schemas.openxmlformats.org/officeDocument/2006/math">
                    <m:r>
                      <a:rPr lang="en-US" b="0" i="1" smtClean="0">
                        <a:latin typeface="Cambria Math"/>
                      </a:rPr>
                      <m:t>𝑥</m:t>
                    </m:r>
                    <m:r>
                      <a:rPr lang="en-US" b="0" i="1" smtClean="0">
                        <a:latin typeface="Cambria Math"/>
                      </a:rPr>
                      <m:t>=3</m:t>
                    </m:r>
                    <m:func>
                      <m:funcPr>
                        <m:ctrlPr>
                          <a:rPr lang="en-US" b="0" i="1" smtClean="0">
                            <a:latin typeface="Cambria Math" panose="02040503050406030204" pitchFamily="18" charset="0"/>
                          </a:rPr>
                        </m:ctrlPr>
                      </m:funcPr>
                      <m:fName>
                        <m:r>
                          <m:rPr>
                            <m:sty m:val="p"/>
                          </m:rPr>
                          <a:rPr lang="en-US" b="0" i="0" smtClean="0">
                            <a:latin typeface="Cambria Math"/>
                          </a:rPr>
                          <m:t>cos</m:t>
                        </m:r>
                      </m:fName>
                      <m:e>
                        <m:r>
                          <a:rPr lang="en-US" b="0" i="1" smtClean="0">
                            <a:latin typeface="Cambria Math"/>
                            <a:ea typeface="Cambria Math"/>
                          </a:rPr>
                          <m:t>𝜃</m:t>
                        </m:r>
                      </m:e>
                    </m:func>
                  </m:oMath>
                </a14:m>
                <a:r>
                  <a:rPr lang="en-US" dirty="0" smtClean="0"/>
                  <a:t>, </a:t>
                </a:r>
                <a14:m>
                  <m:oMath xmlns:m="http://schemas.openxmlformats.org/officeDocument/2006/math">
                    <m:r>
                      <a:rPr lang="en-US" b="0" i="1" dirty="0" smtClean="0">
                        <a:latin typeface="Cambria Math"/>
                      </a:rPr>
                      <m:t>𝑦</m:t>
                    </m:r>
                    <m:r>
                      <a:rPr lang="en-US" b="0" i="1" dirty="0" smtClean="0">
                        <a:latin typeface="Cambria Math"/>
                      </a:rPr>
                      <m:t>=4</m:t>
                    </m:r>
                    <m:func>
                      <m:funcPr>
                        <m:ctrlPr>
                          <a:rPr lang="en-US" b="0" i="1" dirty="0" smtClean="0">
                            <a:latin typeface="Cambria Math" panose="02040503050406030204" pitchFamily="18" charset="0"/>
                          </a:rPr>
                        </m:ctrlPr>
                      </m:funcPr>
                      <m:fName>
                        <m:r>
                          <m:rPr>
                            <m:sty m:val="p"/>
                          </m:rPr>
                          <a:rPr lang="en-US" b="0" i="0" dirty="0" smtClean="0">
                            <a:latin typeface="Cambria Math"/>
                          </a:rPr>
                          <m:t>sin</m:t>
                        </m:r>
                      </m:fName>
                      <m:e>
                        <m:r>
                          <a:rPr lang="en-US" b="0" i="1" dirty="0" smtClean="0">
                            <a:latin typeface="Cambria Math"/>
                            <a:ea typeface="Cambria Math"/>
                          </a:rPr>
                          <m:t>𝜃</m:t>
                        </m:r>
                      </m:e>
                    </m:func>
                  </m:oMath>
                </a14:m>
                <a:r>
                  <a:rPr lang="en-US" dirty="0" smtClean="0"/>
                  <a:t>, </a:t>
                </a:r>
                <a14:m>
                  <m:oMath xmlns:m="http://schemas.openxmlformats.org/officeDocument/2006/math">
                    <m:r>
                      <a:rPr lang="en-US" b="0" i="1" dirty="0" smtClean="0">
                        <a:latin typeface="Cambria Math"/>
                      </a:rPr>
                      <m:t>0 </m:t>
                    </m:r>
                    <m:r>
                      <a:rPr lang="en-US" b="0" i="1" dirty="0" smtClean="0">
                        <a:latin typeface="Cambria Math"/>
                        <a:ea typeface="Cambria Math"/>
                      </a:rPr>
                      <m:t>≤ </m:t>
                    </m:r>
                    <m:r>
                      <a:rPr lang="en-US" b="0" i="1" dirty="0" smtClean="0">
                        <a:latin typeface="Cambria Math"/>
                        <a:ea typeface="Cambria Math"/>
                      </a:rPr>
                      <m:t>𝜃</m:t>
                    </m:r>
                    <m:r>
                      <a:rPr lang="en-US" b="0" i="1" dirty="0" smtClean="0">
                        <a:latin typeface="Cambria Math"/>
                        <a:ea typeface="Cambria Math"/>
                      </a:rPr>
                      <m:t> ≤2</m:t>
                    </m:r>
                    <m:r>
                      <a:rPr lang="en-US" b="0" i="1" dirty="0" smtClean="0">
                        <a:latin typeface="Cambria Math"/>
                        <a:ea typeface="Cambria Math"/>
                      </a:rPr>
                      <m:t>𝜋</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327" t="-1001"/>
                </a:stretch>
              </a:blipFill>
            </p:spPr>
            <p:txBody>
              <a:bodyPr/>
              <a:lstStyle/>
              <a:p>
                <a:r>
                  <a:rPr lang="en-US">
                    <a:noFill/>
                  </a:rPr>
                  <a:t> </a:t>
                </a:r>
              </a:p>
            </p:txBody>
          </p:sp>
        </mc:Fallback>
      </mc:AlternateContent>
    </p:spTree>
    <p:extLst>
      <p:ext uri="{BB962C8B-B14F-4D97-AF65-F5344CB8AC3E}">
        <p14:creationId xmlns:p14="http://schemas.microsoft.com/office/powerpoint/2010/main" val="458400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10.1 Parametric Functions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normAutofit lnSpcReduction="10000"/>
              </a:bodyPr>
              <a:lstStyle/>
              <a:p>
                <a:r>
                  <a:rPr lang="en-US" dirty="0" smtClean="0"/>
                  <a:t>Derivatives of Parametric Functions</a:t>
                </a:r>
              </a:p>
              <a:p>
                <a:pPr lvl="1"/>
                <a14:m>
                  <m:oMath xmlns:m="http://schemas.openxmlformats.org/officeDocument/2006/math">
                    <m:f>
                      <m:fPr>
                        <m:ctrlPr>
                          <a:rPr lang="en-US" i="1" smtClean="0">
                            <a:latin typeface="Cambria Math" panose="02040503050406030204" pitchFamily="18" charset="0"/>
                          </a:rPr>
                        </m:ctrlPr>
                      </m:fPr>
                      <m:num>
                        <m:r>
                          <a:rPr lang="en-US" b="0" i="1" smtClean="0">
                            <a:latin typeface="Cambria Math"/>
                          </a:rPr>
                          <m:t>𝑑𝑦</m:t>
                        </m:r>
                      </m:num>
                      <m:den>
                        <m:r>
                          <a:rPr lang="en-US" b="0" i="1" smtClean="0">
                            <a:latin typeface="Cambria Math"/>
                          </a:rPr>
                          <m:t>𝑑𝑥</m:t>
                        </m:r>
                      </m:den>
                    </m:f>
                    <m:r>
                      <a:rPr lang="en-US" b="0" i="1" smtClean="0">
                        <a:latin typeface="Cambria Math"/>
                      </a:rPr>
                      <m:t>= </m:t>
                    </m:r>
                    <m:f>
                      <m:fPr>
                        <m:ctrlPr>
                          <a:rPr lang="en-US" b="0" i="1" smtClean="0">
                            <a:latin typeface="Cambria Math" panose="02040503050406030204" pitchFamily="18" charset="0"/>
                          </a:rPr>
                        </m:ctrlPr>
                      </m:fPr>
                      <m:num>
                        <m:f>
                          <m:fPr>
                            <m:ctrlPr>
                              <a:rPr lang="en-US" b="0" i="1" smtClean="0">
                                <a:latin typeface="Cambria Math" panose="02040503050406030204" pitchFamily="18" charset="0"/>
                              </a:rPr>
                            </m:ctrlPr>
                          </m:fPr>
                          <m:num>
                            <m:r>
                              <a:rPr lang="en-US" b="0" i="1" smtClean="0">
                                <a:latin typeface="Cambria Math"/>
                              </a:rPr>
                              <m:t>𝑑𝑦</m:t>
                            </m:r>
                          </m:num>
                          <m:den>
                            <m:r>
                              <a:rPr lang="en-US" b="0" i="1" smtClean="0">
                                <a:latin typeface="Cambria Math"/>
                              </a:rPr>
                              <m:t>𝑑𝑡</m:t>
                            </m:r>
                          </m:den>
                        </m:f>
                      </m:num>
                      <m:den>
                        <m:f>
                          <m:fPr>
                            <m:ctrlPr>
                              <a:rPr lang="en-US" b="0" i="1" smtClean="0">
                                <a:latin typeface="Cambria Math" panose="02040503050406030204" pitchFamily="18" charset="0"/>
                              </a:rPr>
                            </m:ctrlPr>
                          </m:fPr>
                          <m:num>
                            <m:r>
                              <a:rPr lang="en-US" b="0" i="1" smtClean="0">
                                <a:latin typeface="Cambria Math"/>
                              </a:rPr>
                              <m:t>𝑑𝑥</m:t>
                            </m:r>
                          </m:num>
                          <m:den>
                            <m:r>
                              <a:rPr lang="en-US" b="0" i="1" smtClean="0">
                                <a:latin typeface="Cambria Math"/>
                              </a:rPr>
                              <m:t>𝑑𝑡</m:t>
                            </m:r>
                          </m:den>
                        </m:f>
                      </m:den>
                    </m:f>
                  </m:oMath>
                </a14:m>
                <a:endParaRPr lang="en-US" dirty="0" smtClean="0"/>
              </a:p>
              <a:p>
                <a:pPr lvl="1"/>
                <a14:m>
                  <m:oMath xmlns:m="http://schemas.openxmlformats.org/officeDocument/2006/math">
                    <m:f>
                      <m:fPr>
                        <m:ctrlPr>
                          <a:rPr lang="en-US" i="1" smtClean="0">
                            <a:latin typeface="Cambria Math" panose="02040503050406030204" pitchFamily="18" charset="0"/>
                          </a:rPr>
                        </m:ctrlPr>
                      </m:fPr>
                      <m:num>
                        <m:sSup>
                          <m:sSupPr>
                            <m:ctrlPr>
                              <a:rPr lang="en-US" i="1" smtClean="0">
                                <a:latin typeface="Cambria Math" panose="02040503050406030204" pitchFamily="18" charset="0"/>
                              </a:rPr>
                            </m:ctrlPr>
                          </m:sSupPr>
                          <m:e>
                            <m:r>
                              <a:rPr lang="en-US" b="0" i="1" smtClean="0">
                                <a:latin typeface="Cambria Math"/>
                              </a:rPr>
                              <m:t>𝑑</m:t>
                            </m:r>
                          </m:e>
                          <m:sup>
                            <m:r>
                              <a:rPr lang="en-US" b="0" i="1" smtClean="0">
                                <a:latin typeface="Cambria Math"/>
                              </a:rPr>
                              <m:t>2</m:t>
                            </m:r>
                          </m:sup>
                        </m:sSup>
                        <m:r>
                          <a:rPr lang="en-US" b="0" i="1" smtClean="0">
                            <a:latin typeface="Cambria Math"/>
                          </a:rPr>
                          <m:t>𝑦</m:t>
                        </m:r>
                      </m:num>
                      <m:den>
                        <m:r>
                          <a:rPr lang="en-US" b="0" i="1" smtClean="0">
                            <a:latin typeface="Cambria Math"/>
                          </a:rPr>
                          <m:t>𝑑</m:t>
                        </m:r>
                        <m:sSup>
                          <m:sSupPr>
                            <m:ctrlPr>
                              <a:rPr lang="en-US" b="0" i="1" smtClean="0">
                                <a:latin typeface="Cambria Math" panose="02040503050406030204" pitchFamily="18" charset="0"/>
                              </a:rPr>
                            </m:ctrlPr>
                          </m:sSupPr>
                          <m:e>
                            <m:r>
                              <a:rPr lang="en-US" b="0" i="1" smtClean="0">
                                <a:latin typeface="Cambria Math"/>
                              </a:rPr>
                              <m:t>𝑥</m:t>
                            </m:r>
                          </m:e>
                          <m:sup>
                            <m:r>
                              <a:rPr lang="en-US" b="0" i="1" smtClean="0">
                                <a:latin typeface="Cambria Math"/>
                              </a:rPr>
                              <m:t>2</m:t>
                            </m:r>
                          </m:sup>
                        </m:sSup>
                      </m:den>
                    </m:f>
                    <m:r>
                      <a:rPr lang="en-US" b="0" i="1" smtClean="0">
                        <a:latin typeface="Cambria Math"/>
                      </a:rPr>
                      <m:t>= </m:t>
                    </m:r>
                    <m:f>
                      <m:fPr>
                        <m:ctrlPr>
                          <a:rPr lang="en-US" b="0" i="1" smtClean="0">
                            <a:latin typeface="Cambria Math" panose="02040503050406030204" pitchFamily="18" charset="0"/>
                          </a:rPr>
                        </m:ctrlPr>
                      </m:fPr>
                      <m:num>
                        <m:f>
                          <m:fPr>
                            <m:ctrlPr>
                              <a:rPr lang="en-US" b="0" i="1" smtClean="0">
                                <a:latin typeface="Cambria Math" panose="02040503050406030204" pitchFamily="18" charset="0"/>
                              </a:rPr>
                            </m:ctrlPr>
                          </m:fPr>
                          <m:num>
                            <m:r>
                              <a:rPr lang="en-US" b="0" i="1" smtClean="0">
                                <a:latin typeface="Cambria Math"/>
                              </a:rPr>
                              <m:t>𝑑</m:t>
                            </m:r>
                          </m:num>
                          <m:den>
                            <m:r>
                              <a:rPr lang="en-US" b="0" i="1" smtClean="0">
                                <a:latin typeface="Cambria Math"/>
                              </a:rPr>
                              <m:t>𝑑𝑡</m:t>
                            </m:r>
                          </m:den>
                        </m:f>
                        <m:d>
                          <m:dPr>
                            <m:begChr m:val="["/>
                            <m:endChr m:val="]"/>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𝑑𝑦</m:t>
                                </m:r>
                              </m:num>
                              <m:den>
                                <m:r>
                                  <a:rPr lang="en-US" b="0" i="1" smtClean="0">
                                    <a:latin typeface="Cambria Math"/>
                                  </a:rPr>
                                  <m:t>𝑑𝑥</m:t>
                                </m:r>
                              </m:den>
                            </m:f>
                          </m:e>
                        </m:d>
                      </m:num>
                      <m:den>
                        <m:f>
                          <m:fPr>
                            <m:ctrlPr>
                              <a:rPr lang="en-US" b="0" i="1" smtClean="0">
                                <a:latin typeface="Cambria Math" panose="02040503050406030204" pitchFamily="18" charset="0"/>
                              </a:rPr>
                            </m:ctrlPr>
                          </m:fPr>
                          <m:num>
                            <m:r>
                              <a:rPr lang="en-US" b="0" i="1" smtClean="0">
                                <a:latin typeface="Cambria Math"/>
                              </a:rPr>
                              <m:t>𝑑𝑥</m:t>
                            </m:r>
                          </m:num>
                          <m:den>
                            <m:r>
                              <a:rPr lang="en-US" b="0" i="1" smtClean="0">
                                <a:latin typeface="Cambria Math"/>
                              </a:rPr>
                              <m:t>𝑑𝑡</m:t>
                            </m:r>
                          </m:den>
                        </m:f>
                      </m:den>
                    </m:f>
                  </m:oMath>
                </a14:m>
                <a:endParaRPr lang="en-US" dirty="0" smtClean="0"/>
              </a:p>
              <a:p>
                <a:r>
                  <a:rPr lang="en-US" dirty="0" smtClean="0"/>
                  <a:t>Examples:</a:t>
                </a:r>
              </a:p>
              <a:p>
                <a:pPr lvl="1"/>
                <a:r>
                  <a:rPr lang="en-US" dirty="0" smtClean="0"/>
                  <a:t>Find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a:rPr>
                          <m:t>𝑑𝑦</m:t>
                        </m:r>
                      </m:num>
                      <m:den>
                        <m:r>
                          <a:rPr lang="en-US" b="0" i="1" smtClean="0">
                            <a:latin typeface="Cambria Math"/>
                          </a:rPr>
                          <m:t>𝑑𝑥</m:t>
                        </m:r>
                      </m:den>
                    </m:f>
                  </m:oMath>
                </a14:m>
                <a:r>
                  <a:rPr lang="en-US" dirty="0" smtClean="0"/>
                  <a:t> and </a:t>
                </a:r>
                <a14:m>
                  <m:oMath xmlns:m="http://schemas.openxmlformats.org/officeDocument/2006/math">
                    <m:f>
                      <m:fPr>
                        <m:ctrlPr>
                          <a:rPr lang="en-US" i="1" smtClean="0">
                            <a:latin typeface="Cambria Math" panose="02040503050406030204" pitchFamily="18" charset="0"/>
                          </a:rPr>
                        </m:ctrlPr>
                      </m:fPr>
                      <m:num>
                        <m:sSup>
                          <m:sSupPr>
                            <m:ctrlPr>
                              <a:rPr lang="en-US" i="1" smtClean="0">
                                <a:latin typeface="Cambria Math" panose="02040503050406030204" pitchFamily="18" charset="0"/>
                              </a:rPr>
                            </m:ctrlPr>
                          </m:sSupPr>
                          <m:e>
                            <m:r>
                              <a:rPr lang="en-US" b="0" i="1" smtClean="0">
                                <a:latin typeface="Cambria Math"/>
                              </a:rPr>
                              <m:t>𝑑</m:t>
                            </m:r>
                          </m:e>
                          <m:sup>
                            <m:r>
                              <a:rPr lang="en-US" b="0" i="1" smtClean="0">
                                <a:latin typeface="Cambria Math"/>
                              </a:rPr>
                              <m:t>2</m:t>
                            </m:r>
                          </m:sup>
                        </m:sSup>
                        <m:r>
                          <a:rPr lang="en-US" b="0" i="1" smtClean="0">
                            <a:latin typeface="Cambria Math"/>
                          </a:rPr>
                          <m:t>𝑦</m:t>
                        </m:r>
                      </m:num>
                      <m:den>
                        <m:r>
                          <a:rPr lang="en-US" b="0" i="1" smtClean="0">
                            <a:latin typeface="Cambria Math"/>
                          </a:rPr>
                          <m:t>𝑑</m:t>
                        </m:r>
                        <m:sSup>
                          <m:sSupPr>
                            <m:ctrlPr>
                              <a:rPr lang="en-US" b="0" i="1" smtClean="0">
                                <a:latin typeface="Cambria Math" panose="02040503050406030204" pitchFamily="18" charset="0"/>
                              </a:rPr>
                            </m:ctrlPr>
                          </m:sSupPr>
                          <m:e>
                            <m:r>
                              <a:rPr lang="en-US" b="0" i="1" smtClean="0">
                                <a:latin typeface="Cambria Math"/>
                              </a:rPr>
                              <m:t>𝑥</m:t>
                            </m:r>
                          </m:e>
                          <m:sup>
                            <m:r>
                              <a:rPr lang="en-US" b="0" i="1" smtClean="0">
                                <a:latin typeface="Cambria Math"/>
                              </a:rPr>
                              <m:t>2</m:t>
                            </m:r>
                          </m:sup>
                        </m:sSup>
                      </m:den>
                    </m:f>
                  </m:oMath>
                </a14:m>
                <a:r>
                  <a:rPr lang="en-US" dirty="0" smtClean="0"/>
                  <a:t> for </a:t>
                </a:r>
                <a14:m>
                  <m:oMath xmlns:m="http://schemas.openxmlformats.org/officeDocument/2006/math">
                    <m:r>
                      <a:rPr lang="en-US" b="0" i="1" smtClean="0">
                        <a:latin typeface="Cambria Math"/>
                      </a:rPr>
                      <m:t>𝑥</m:t>
                    </m:r>
                    <m:r>
                      <a:rPr lang="en-US" b="0" i="1" smtClean="0">
                        <a:latin typeface="Cambria Math"/>
                      </a:rPr>
                      <m:t>=</m:t>
                    </m:r>
                    <m:func>
                      <m:funcPr>
                        <m:ctrlPr>
                          <a:rPr lang="en-US" b="0" i="1" smtClean="0">
                            <a:latin typeface="Cambria Math" panose="02040503050406030204" pitchFamily="18" charset="0"/>
                          </a:rPr>
                        </m:ctrlPr>
                      </m:funcPr>
                      <m:fName>
                        <m:r>
                          <m:rPr>
                            <m:sty m:val="p"/>
                          </m:rPr>
                          <a:rPr lang="en-US" b="0" i="0" smtClean="0">
                            <a:latin typeface="Cambria Math"/>
                          </a:rPr>
                          <m:t>sin</m:t>
                        </m:r>
                      </m:fName>
                      <m:e>
                        <m:r>
                          <a:rPr lang="en-US" b="0" i="1" smtClean="0">
                            <a:latin typeface="Cambria Math"/>
                          </a:rPr>
                          <m:t>𝑡</m:t>
                        </m:r>
                      </m:e>
                    </m:func>
                  </m:oMath>
                </a14:m>
                <a:r>
                  <a:rPr lang="en-US" dirty="0" smtClean="0"/>
                  <a:t> and </a:t>
                </a:r>
                <a14:m>
                  <m:oMath xmlns:m="http://schemas.openxmlformats.org/officeDocument/2006/math">
                    <m:r>
                      <a:rPr lang="en-US" b="0" i="1" smtClean="0">
                        <a:latin typeface="Cambria Math"/>
                      </a:rPr>
                      <m:t>𝑦</m:t>
                    </m:r>
                    <m:r>
                      <a:rPr lang="en-US" b="0" i="1" smtClean="0">
                        <a:latin typeface="Cambria Math"/>
                      </a:rPr>
                      <m:t>=</m:t>
                    </m:r>
                    <m:func>
                      <m:funcPr>
                        <m:ctrlPr>
                          <a:rPr lang="en-US" b="0" i="1" smtClean="0">
                            <a:latin typeface="Cambria Math" panose="02040503050406030204" pitchFamily="18" charset="0"/>
                          </a:rPr>
                        </m:ctrlPr>
                      </m:funcPr>
                      <m:fName>
                        <m:r>
                          <m:rPr>
                            <m:sty m:val="p"/>
                          </m:rPr>
                          <a:rPr lang="en-US" b="0" i="0" smtClean="0">
                            <a:latin typeface="Cambria Math"/>
                          </a:rPr>
                          <m:t>cos</m:t>
                        </m:r>
                      </m:fName>
                      <m:e>
                        <m:r>
                          <a:rPr lang="en-US" b="0" i="1" smtClean="0">
                            <a:latin typeface="Cambria Math"/>
                          </a:rPr>
                          <m:t>𝑡</m:t>
                        </m:r>
                      </m:e>
                    </m:func>
                  </m:oMath>
                </a14:m>
                <a:r>
                  <a:rPr lang="en-US" dirty="0" smtClean="0"/>
                  <a:t>.</a:t>
                </a:r>
              </a:p>
              <a:p>
                <a:pPr lvl="1"/>
                <a:r>
                  <a:rPr lang="en-US" dirty="0" smtClean="0"/>
                  <a:t>Find the slope and concavity at (2, 3) as well as all points of horizontal and vertical tangency for </a:t>
                </a:r>
                <a14:m>
                  <m:oMath xmlns:m="http://schemas.openxmlformats.org/officeDocument/2006/math">
                    <m:r>
                      <a:rPr lang="en-US" b="0" i="1" smtClean="0">
                        <a:latin typeface="Cambria Math"/>
                      </a:rPr>
                      <m:t>𝑥</m:t>
                    </m:r>
                    <m:r>
                      <a:rPr lang="en-US" b="0" i="1" smtClean="0">
                        <a:latin typeface="Cambria Math"/>
                      </a:rPr>
                      <m:t>= </m:t>
                    </m:r>
                    <m:rad>
                      <m:radPr>
                        <m:degHide m:val="on"/>
                        <m:ctrlPr>
                          <a:rPr lang="en-US" b="0" i="1" smtClean="0">
                            <a:latin typeface="Cambria Math" panose="02040503050406030204" pitchFamily="18" charset="0"/>
                          </a:rPr>
                        </m:ctrlPr>
                      </m:radPr>
                      <m:deg/>
                      <m:e>
                        <m:r>
                          <a:rPr lang="en-US" b="0" i="1" smtClean="0">
                            <a:latin typeface="Cambria Math"/>
                          </a:rPr>
                          <m:t>𝑡</m:t>
                        </m:r>
                      </m:e>
                    </m:rad>
                  </m:oMath>
                </a14:m>
                <a:r>
                  <a:rPr lang="en-US" dirty="0" smtClean="0"/>
                  <a:t> and </a:t>
                </a:r>
                <a14:m>
                  <m:oMath xmlns:m="http://schemas.openxmlformats.org/officeDocument/2006/math">
                    <m:r>
                      <a:rPr lang="en-US" b="0" i="1" smtClean="0">
                        <a:latin typeface="Cambria Math"/>
                      </a:rPr>
                      <m:t>𝑦</m:t>
                    </m:r>
                    <m:r>
                      <a:rPr lang="en-US" b="0" i="1" smtClean="0">
                        <a:latin typeface="Cambria Math"/>
                      </a:rPr>
                      <m:t>= </m:t>
                    </m:r>
                    <m:f>
                      <m:fPr>
                        <m:ctrlPr>
                          <a:rPr lang="en-US" b="0" i="1" smtClean="0">
                            <a:latin typeface="Cambria Math" panose="02040503050406030204" pitchFamily="18" charset="0"/>
                          </a:rPr>
                        </m:ctrlPr>
                      </m:fPr>
                      <m:num>
                        <m:r>
                          <a:rPr lang="en-US" b="0" i="1" smtClean="0">
                            <a:latin typeface="Cambria Math"/>
                          </a:rPr>
                          <m:t>1</m:t>
                        </m:r>
                      </m:num>
                      <m:den>
                        <m:r>
                          <a:rPr lang="en-US" b="0" i="1" smtClean="0">
                            <a:latin typeface="Cambria Math"/>
                          </a:rPr>
                          <m:t>4</m:t>
                        </m:r>
                      </m:den>
                    </m:f>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a:rPr>
                              <m:t>𝑡</m:t>
                            </m:r>
                          </m:e>
                          <m:sup>
                            <m:r>
                              <a:rPr lang="en-US" b="0" i="1" smtClean="0">
                                <a:latin typeface="Cambria Math"/>
                              </a:rPr>
                              <m:t>2</m:t>
                            </m:r>
                          </m:sup>
                        </m:sSup>
                        <m:r>
                          <a:rPr lang="en-US" b="0" i="1" smtClean="0">
                            <a:latin typeface="Cambria Math"/>
                          </a:rPr>
                          <m:t> −4</m:t>
                        </m:r>
                      </m:e>
                    </m:d>
                  </m:oMath>
                </a14:m>
                <a:r>
                  <a:rPr lang="en-US" dirty="0" smtClean="0"/>
                  <a:t>.</a:t>
                </a:r>
              </a:p>
              <a:p>
                <a:pPr lvl="1"/>
                <a:r>
                  <a:rPr lang="en-US" dirty="0" smtClean="0"/>
                  <a:t>(Time Permitting) Find the equations of both tangent lines at (0, 2) for </a:t>
                </a:r>
                <a14:m>
                  <m:oMath xmlns:m="http://schemas.openxmlformats.org/officeDocument/2006/math">
                    <m:r>
                      <a:rPr lang="en-US" b="0" i="1" smtClean="0">
                        <a:latin typeface="Cambria Math"/>
                      </a:rPr>
                      <m:t>𝑥</m:t>
                    </m:r>
                    <m:r>
                      <a:rPr lang="en-US" b="0" i="1" smtClean="0">
                        <a:latin typeface="Cambria Math"/>
                      </a:rPr>
                      <m:t>=2</m:t>
                    </m:r>
                    <m:r>
                      <a:rPr lang="en-US" b="0" i="1" smtClean="0">
                        <a:latin typeface="Cambria Math"/>
                      </a:rPr>
                      <m:t>𝑡</m:t>
                    </m:r>
                    <m:r>
                      <a:rPr lang="en-US" b="0" i="1" smtClean="0">
                        <a:latin typeface="Cambria Math"/>
                      </a:rPr>
                      <m:t> −</m:t>
                    </m:r>
                    <m:r>
                      <a:rPr lang="en-US" b="0" i="1" smtClean="0">
                        <a:latin typeface="Cambria Math"/>
                        <a:ea typeface="Cambria Math"/>
                      </a:rPr>
                      <m:t>𝜋</m:t>
                    </m:r>
                    <m:func>
                      <m:funcPr>
                        <m:ctrlPr>
                          <a:rPr lang="en-US" b="0" i="1" smtClean="0">
                            <a:latin typeface="Cambria Math" panose="02040503050406030204" pitchFamily="18" charset="0"/>
                            <a:ea typeface="Cambria Math"/>
                          </a:rPr>
                        </m:ctrlPr>
                      </m:funcPr>
                      <m:fName>
                        <m:r>
                          <m:rPr>
                            <m:sty m:val="p"/>
                          </m:rPr>
                          <a:rPr lang="en-US" b="0" i="0" smtClean="0">
                            <a:latin typeface="Cambria Math"/>
                            <a:ea typeface="Cambria Math"/>
                          </a:rPr>
                          <m:t>sin</m:t>
                        </m:r>
                      </m:fName>
                      <m:e>
                        <m:r>
                          <a:rPr lang="en-US" b="0" i="1" smtClean="0">
                            <a:latin typeface="Cambria Math"/>
                            <a:ea typeface="Cambria Math"/>
                          </a:rPr>
                          <m:t>𝑡</m:t>
                        </m:r>
                      </m:e>
                    </m:func>
                  </m:oMath>
                </a14:m>
                <a:r>
                  <a:rPr lang="en-US" dirty="0" smtClean="0"/>
                  <a:t> and </a:t>
                </a:r>
                <a14:m>
                  <m:oMath xmlns:m="http://schemas.openxmlformats.org/officeDocument/2006/math">
                    <m:r>
                      <a:rPr lang="en-US" b="0" i="1" smtClean="0">
                        <a:latin typeface="Cambria Math"/>
                      </a:rPr>
                      <m:t>𝑦</m:t>
                    </m:r>
                    <m:r>
                      <a:rPr lang="en-US" b="0" i="1" smtClean="0">
                        <a:latin typeface="Cambria Math"/>
                      </a:rPr>
                      <m:t>=2−</m:t>
                    </m:r>
                    <m:r>
                      <a:rPr lang="en-US" b="0" i="1" smtClean="0">
                        <a:latin typeface="Cambria Math"/>
                        <a:ea typeface="Cambria Math"/>
                      </a:rPr>
                      <m:t>𝜋</m:t>
                    </m:r>
                    <m:func>
                      <m:funcPr>
                        <m:ctrlPr>
                          <a:rPr lang="en-US" b="0" i="1" smtClean="0">
                            <a:latin typeface="Cambria Math" panose="02040503050406030204" pitchFamily="18" charset="0"/>
                            <a:ea typeface="Cambria Math"/>
                          </a:rPr>
                        </m:ctrlPr>
                      </m:funcPr>
                      <m:fName>
                        <m:r>
                          <m:rPr>
                            <m:sty m:val="p"/>
                          </m:rPr>
                          <a:rPr lang="en-US" b="0" i="0" smtClean="0">
                            <a:latin typeface="Cambria Math"/>
                            <a:ea typeface="Cambria Math"/>
                          </a:rPr>
                          <m:t>cos</m:t>
                        </m:r>
                      </m:fName>
                      <m:e>
                        <m:r>
                          <a:rPr lang="en-US" b="0" i="1" smtClean="0">
                            <a:latin typeface="Cambria Math"/>
                            <a:ea typeface="Cambria Math"/>
                          </a:rPr>
                          <m:t>𝑡</m:t>
                        </m:r>
                      </m:e>
                    </m:func>
                  </m:oMath>
                </a14:m>
                <a:r>
                  <a:rPr lang="en-US" dirty="0" smtClean="0"/>
                  <a:t>.</a:t>
                </a: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327" t="-1752" r="-1143" b="-2128"/>
                </a:stretch>
              </a:blipFill>
            </p:spPr>
            <p:txBody>
              <a:bodyPr/>
              <a:lstStyle/>
              <a:p>
                <a:r>
                  <a:rPr lang="en-US">
                    <a:noFill/>
                  </a:rPr>
                  <a:t> </a:t>
                </a:r>
              </a:p>
            </p:txBody>
          </p:sp>
        </mc:Fallback>
      </mc:AlternateContent>
    </p:spTree>
    <p:extLst>
      <p:ext uri="{BB962C8B-B14F-4D97-AF65-F5344CB8AC3E}">
        <p14:creationId xmlns:p14="http://schemas.microsoft.com/office/powerpoint/2010/main" val="423948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10.1 Parametric Functions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r>
                  <a:rPr lang="en-US" dirty="0" smtClean="0"/>
                  <a:t>Arc length in parametric form (given the curve is “smooth” [meaning it has a continuous first derivative] and does not intersect itself):</a:t>
                </a:r>
              </a:p>
              <a:p>
                <a:pPr marL="0" indent="0">
                  <a:buNone/>
                </a:pPr>
                <a:r>
                  <a:rPr lang="en-US" dirty="0" smtClean="0"/>
                  <a:t>		 </a:t>
                </a:r>
                <a14:m>
                  <m:oMath xmlns:m="http://schemas.openxmlformats.org/officeDocument/2006/math">
                    <m:r>
                      <a:rPr lang="en-US" b="0" i="1" smtClean="0">
                        <a:latin typeface="Cambria Math"/>
                      </a:rPr>
                      <m:t>𝑠</m:t>
                    </m:r>
                    <m:r>
                      <a:rPr lang="en-US" b="0" i="1" smtClean="0">
                        <a:latin typeface="Cambria Math"/>
                      </a:rPr>
                      <m:t>= </m:t>
                    </m:r>
                    <m:nary>
                      <m:naryPr>
                        <m:limLoc m:val="undOvr"/>
                        <m:ctrlPr>
                          <a:rPr lang="en-US" b="0" i="1" smtClean="0">
                            <a:latin typeface="Cambria Math" panose="02040503050406030204" pitchFamily="18" charset="0"/>
                          </a:rPr>
                        </m:ctrlPr>
                      </m:naryPr>
                      <m:sub>
                        <m:r>
                          <m:rPr>
                            <m:brk m:alnAt="24"/>
                          </m:rPr>
                          <a:rPr lang="en-US" b="0" i="1" smtClean="0">
                            <a:latin typeface="Cambria Math"/>
                          </a:rPr>
                          <m:t>𝑎</m:t>
                        </m:r>
                      </m:sub>
                      <m:sup>
                        <m:r>
                          <a:rPr lang="en-US" b="0" i="1" smtClean="0">
                            <a:latin typeface="Cambria Math"/>
                          </a:rPr>
                          <m:t>𝑏</m:t>
                        </m:r>
                      </m:sup>
                      <m:e>
                        <m:rad>
                          <m:radPr>
                            <m:degHide m:val="on"/>
                            <m:ctrlPr>
                              <a:rPr lang="en-US" b="0" i="1" smtClean="0">
                                <a:latin typeface="Cambria Math" panose="02040503050406030204" pitchFamily="18" charset="0"/>
                              </a:rPr>
                            </m:ctrlPr>
                          </m:radPr>
                          <m:deg/>
                          <m:e>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𝑑𝑥</m:t>
                                        </m:r>
                                      </m:num>
                                      <m:den>
                                        <m:r>
                                          <a:rPr lang="en-US" b="0" i="1" smtClean="0">
                                            <a:latin typeface="Cambria Math"/>
                                          </a:rPr>
                                          <m:t>𝑑𝑡</m:t>
                                        </m:r>
                                      </m:den>
                                    </m:f>
                                  </m:e>
                                </m:d>
                              </m:e>
                              <m:sup>
                                <m:r>
                                  <a:rPr lang="en-US" b="0" i="1" smtClean="0">
                                    <a:latin typeface="Cambria Math"/>
                                  </a:rPr>
                                  <m:t>2</m:t>
                                </m:r>
                              </m:sup>
                            </m:sSup>
                            <m:r>
                              <a:rPr lang="en-US" b="0" i="1" smtClean="0">
                                <a:latin typeface="Cambria Math"/>
                              </a:rPr>
                              <m:t>+ </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a:rPr>
                                          <m:t>𝑑𝑦</m:t>
                                        </m:r>
                                      </m:num>
                                      <m:den>
                                        <m:r>
                                          <a:rPr lang="en-US" b="0" i="1" smtClean="0">
                                            <a:latin typeface="Cambria Math"/>
                                          </a:rPr>
                                          <m:t>𝑑𝑡</m:t>
                                        </m:r>
                                      </m:den>
                                    </m:f>
                                  </m:e>
                                </m:d>
                              </m:e>
                              <m:sup>
                                <m:r>
                                  <a:rPr lang="en-US" b="0" i="1" smtClean="0">
                                    <a:latin typeface="Cambria Math"/>
                                  </a:rPr>
                                  <m:t>2</m:t>
                                </m:r>
                              </m:sup>
                            </m:sSup>
                          </m:e>
                        </m:rad>
                        <m:r>
                          <a:rPr lang="en-US" b="0" i="1" smtClean="0">
                            <a:latin typeface="Cambria Math"/>
                          </a:rPr>
                          <m:t>𝑑𝑡</m:t>
                        </m:r>
                      </m:e>
                    </m:nary>
                  </m:oMath>
                </a14:m>
                <a:endParaRPr lang="en-US" dirty="0" smtClean="0"/>
              </a:p>
              <a:p>
                <a:endParaRPr lang="en-US" dirty="0"/>
              </a:p>
              <a:p>
                <a:r>
                  <a:rPr lang="en-US" dirty="0" smtClean="0"/>
                  <a:t>Example: Find the arc length of </a:t>
                </a:r>
                <a14:m>
                  <m:oMath xmlns:m="http://schemas.openxmlformats.org/officeDocument/2006/math">
                    <m:r>
                      <a:rPr lang="en-US" b="0" i="1" smtClean="0">
                        <a:latin typeface="Cambria Math"/>
                      </a:rPr>
                      <m:t>𝑥</m:t>
                    </m:r>
                    <m:r>
                      <a:rPr lang="en-US" b="0" i="1" smtClean="0">
                        <a:latin typeface="Cambria Math"/>
                      </a:rPr>
                      <m:t>=5</m:t>
                    </m:r>
                    <m:func>
                      <m:funcPr>
                        <m:ctrlPr>
                          <a:rPr lang="en-US" b="0" i="1" smtClean="0">
                            <a:latin typeface="Cambria Math" panose="02040503050406030204" pitchFamily="18" charset="0"/>
                          </a:rPr>
                        </m:ctrlPr>
                      </m:funcPr>
                      <m:fName>
                        <m:r>
                          <m:rPr>
                            <m:sty m:val="p"/>
                          </m:rPr>
                          <a:rPr lang="en-US" b="0" i="0" smtClean="0">
                            <a:latin typeface="Cambria Math"/>
                          </a:rPr>
                          <m:t>cos</m:t>
                        </m:r>
                      </m:fName>
                      <m:e>
                        <m:r>
                          <a:rPr lang="en-US" b="0" i="1" smtClean="0">
                            <a:latin typeface="Cambria Math"/>
                          </a:rPr>
                          <m:t>𝑡</m:t>
                        </m:r>
                      </m:e>
                    </m:func>
                    <m:r>
                      <a:rPr lang="en-US" b="0" i="0" smtClean="0">
                        <a:latin typeface="Cambria Math"/>
                      </a:rPr>
                      <m:t> −</m:t>
                    </m:r>
                    <m:r>
                      <m:rPr>
                        <m:sty m:val="p"/>
                      </m:rPr>
                      <a:rPr lang="en-US" b="0" i="0" smtClean="0">
                        <a:latin typeface="Cambria Math"/>
                      </a:rPr>
                      <m:t>cos</m:t>
                    </m:r>
                    <m:r>
                      <a:rPr lang="en-US" b="0" i="0" smtClean="0">
                        <a:latin typeface="Cambria Math"/>
                      </a:rPr>
                      <m:t> 5</m:t>
                    </m:r>
                    <m:r>
                      <m:rPr>
                        <m:sty m:val="p"/>
                      </m:rPr>
                      <a:rPr lang="en-US" b="0" i="0" smtClean="0">
                        <a:latin typeface="Cambria Math"/>
                      </a:rPr>
                      <m:t>t</m:t>
                    </m:r>
                  </m:oMath>
                </a14:m>
                <a:r>
                  <a:rPr lang="en-US" dirty="0" smtClean="0"/>
                  <a:t> and </a:t>
                </a:r>
                <a14:m>
                  <m:oMath xmlns:m="http://schemas.openxmlformats.org/officeDocument/2006/math">
                    <m:r>
                      <a:rPr lang="en-US" b="0" i="1" smtClean="0">
                        <a:latin typeface="Cambria Math"/>
                      </a:rPr>
                      <m:t>𝑦</m:t>
                    </m:r>
                    <m:r>
                      <a:rPr lang="en-US" b="0" i="1" smtClean="0">
                        <a:latin typeface="Cambria Math"/>
                      </a:rPr>
                      <m:t>=5</m:t>
                    </m:r>
                    <m:func>
                      <m:funcPr>
                        <m:ctrlPr>
                          <a:rPr lang="en-US" b="0" i="1" smtClean="0">
                            <a:latin typeface="Cambria Math" panose="02040503050406030204" pitchFamily="18" charset="0"/>
                          </a:rPr>
                        </m:ctrlPr>
                      </m:funcPr>
                      <m:fName>
                        <m:r>
                          <m:rPr>
                            <m:sty m:val="p"/>
                          </m:rPr>
                          <a:rPr lang="en-US" b="0" i="0" smtClean="0">
                            <a:latin typeface="Cambria Math"/>
                          </a:rPr>
                          <m:t>sin</m:t>
                        </m:r>
                      </m:fName>
                      <m:e>
                        <m:r>
                          <a:rPr lang="en-US" b="0" i="1" smtClean="0">
                            <a:latin typeface="Cambria Math"/>
                          </a:rPr>
                          <m:t>𝑡</m:t>
                        </m:r>
                      </m:e>
                    </m:func>
                    <m:r>
                      <a:rPr lang="en-US" b="0" i="1" smtClean="0">
                        <a:latin typeface="Cambria Math"/>
                      </a:rPr>
                      <m:t> −</m:t>
                    </m:r>
                    <m:func>
                      <m:funcPr>
                        <m:ctrlPr>
                          <a:rPr lang="en-US" b="0" i="1" smtClean="0">
                            <a:latin typeface="Cambria Math" panose="02040503050406030204" pitchFamily="18" charset="0"/>
                          </a:rPr>
                        </m:ctrlPr>
                      </m:funcPr>
                      <m:fName>
                        <m:r>
                          <m:rPr>
                            <m:sty m:val="p"/>
                          </m:rPr>
                          <a:rPr lang="en-US" b="0" i="0" smtClean="0">
                            <a:latin typeface="Cambria Math"/>
                          </a:rPr>
                          <m:t>sin</m:t>
                        </m:r>
                      </m:fName>
                      <m:e>
                        <m:r>
                          <a:rPr lang="en-US" b="0" i="1" smtClean="0">
                            <a:latin typeface="Cambria Math"/>
                          </a:rPr>
                          <m:t>5</m:t>
                        </m:r>
                        <m:r>
                          <a:rPr lang="en-US" b="0" i="1" smtClean="0">
                            <a:latin typeface="Cambria Math"/>
                          </a:rPr>
                          <m:t>𝑡</m:t>
                        </m:r>
                      </m:e>
                    </m:func>
                  </m:oMath>
                </a14:m>
                <a:r>
                  <a:rPr lang="en-US" dirty="0" smtClean="0"/>
                  <a:t> on </a:t>
                </a:r>
                <a14:m>
                  <m:oMath xmlns:m="http://schemas.openxmlformats.org/officeDocument/2006/math">
                    <m:d>
                      <m:dPr>
                        <m:begChr m:val="["/>
                        <m:endChr m:val="]"/>
                        <m:ctrlPr>
                          <a:rPr lang="en-US" i="1" smtClean="0">
                            <a:latin typeface="Cambria Math" panose="02040503050406030204" pitchFamily="18" charset="0"/>
                          </a:rPr>
                        </m:ctrlPr>
                      </m:dPr>
                      <m:e>
                        <m:r>
                          <a:rPr lang="en-US" b="0" i="1" smtClean="0">
                            <a:latin typeface="Cambria Math"/>
                          </a:rPr>
                          <m:t>0, </m:t>
                        </m:r>
                        <m:f>
                          <m:fPr>
                            <m:ctrlPr>
                              <a:rPr lang="en-US" b="0" i="1" smtClean="0">
                                <a:latin typeface="Cambria Math" panose="02040503050406030204" pitchFamily="18" charset="0"/>
                              </a:rPr>
                            </m:ctrlPr>
                          </m:fPr>
                          <m:num>
                            <m:r>
                              <a:rPr lang="en-US" b="0" i="1" smtClean="0">
                                <a:latin typeface="Cambria Math"/>
                                <a:ea typeface="Cambria Math"/>
                              </a:rPr>
                              <m:t>𝜋</m:t>
                            </m:r>
                          </m:num>
                          <m:den>
                            <m:r>
                              <a:rPr lang="en-US" b="0" i="1" smtClean="0">
                                <a:latin typeface="Cambria Math"/>
                              </a:rPr>
                              <m:t>2</m:t>
                            </m:r>
                          </m:den>
                        </m:f>
                      </m:e>
                    </m:d>
                  </m:oMath>
                </a14:m>
                <a:r>
                  <a:rPr lang="en-US" dirty="0" smtClean="0"/>
                  <a:t>.</a:t>
                </a:r>
              </a:p>
              <a:p>
                <a:endParaRPr lang="en-US" dirty="0"/>
              </a:p>
              <a:p>
                <a:r>
                  <a:rPr lang="en-US" dirty="0" smtClean="0"/>
                  <a:t>Assignment: pg. 535 (1-36, 43-50)</a:t>
                </a: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327" t="-1001" r="-735"/>
                </a:stretch>
              </a:blipFill>
            </p:spPr>
            <p:txBody>
              <a:bodyPr/>
              <a:lstStyle/>
              <a:p>
                <a:r>
                  <a:rPr lang="en-US">
                    <a:noFill/>
                  </a:rPr>
                  <a:t> </a:t>
                </a:r>
              </a:p>
            </p:txBody>
          </p:sp>
        </mc:Fallback>
      </mc:AlternateContent>
    </p:spTree>
    <p:extLst>
      <p:ext uri="{BB962C8B-B14F-4D97-AF65-F5344CB8AC3E}">
        <p14:creationId xmlns:p14="http://schemas.microsoft.com/office/powerpoint/2010/main" val="2543688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Vector Valued Functions</a:t>
            </a:r>
            <a:endParaRPr lang="en-US" dirty="0"/>
          </a:p>
        </p:txBody>
      </p:sp>
      <p:sp>
        <p:nvSpPr>
          <p:cNvPr id="3" name="Text Placeholder 2"/>
          <p:cNvSpPr>
            <a:spLocks noGrp="1"/>
          </p:cNvSpPr>
          <p:nvPr>
            <p:ph type="body" idx="1"/>
          </p:nvPr>
        </p:nvSpPr>
        <p:spPr/>
        <p:txBody>
          <a:bodyPr/>
          <a:lstStyle/>
          <a:p>
            <a:r>
              <a:rPr lang="en-US" dirty="0" smtClean="0"/>
              <a:t>10.2</a:t>
            </a:r>
            <a:endParaRPr lang="en-US" dirty="0"/>
          </a:p>
        </p:txBody>
      </p:sp>
      <p:sp>
        <p:nvSpPr>
          <p:cNvPr id="4" name="Rectangle 3"/>
          <p:cNvSpPr/>
          <p:nvPr/>
        </p:nvSpPr>
        <p:spPr>
          <a:xfrm>
            <a:off x="2286000" y="3105835"/>
            <a:ext cx="4572000" cy="923330"/>
          </a:xfrm>
          <a:prstGeom prst="rect">
            <a:avLst/>
          </a:prstGeom>
        </p:spPr>
        <p:txBody>
          <a:bodyPr>
            <a:spAutoFit/>
          </a:bodyPr>
          <a:lstStyle/>
          <a:p>
            <a:r>
              <a:rPr lang="en-US" dirty="0">
                <a:hlinkClick r:id="rId2"/>
              </a:rPr>
              <a:t>https://</a:t>
            </a:r>
            <a:r>
              <a:rPr lang="en-US" dirty="0" smtClean="0">
                <a:hlinkClick r:id="rId2"/>
              </a:rPr>
              <a:t>www.youtube.com/watch?v=bOIe0DIMbI8</a:t>
            </a:r>
            <a:endParaRPr lang="en-US" dirty="0" smtClean="0"/>
          </a:p>
          <a:p>
            <a:endParaRPr lang="en-US" dirty="0"/>
          </a:p>
        </p:txBody>
      </p:sp>
    </p:spTree>
    <p:extLst>
      <p:ext uri="{BB962C8B-B14F-4D97-AF65-F5344CB8AC3E}">
        <p14:creationId xmlns:p14="http://schemas.microsoft.com/office/powerpoint/2010/main" val="3963437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10.2 Vectors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r>
                  <a:rPr lang="en-US" dirty="0" smtClean="0"/>
                  <a:t>Vectors – represent magnitude and direction instead of left/right and up/down in terms of standard unit vectors called </a:t>
                </a:r>
                <a:r>
                  <a:rPr lang="en-US" i="1" dirty="0" err="1" smtClean="0"/>
                  <a:t>i</a:t>
                </a:r>
                <a:r>
                  <a:rPr lang="en-US" dirty="0" smtClean="0"/>
                  <a:t> and </a:t>
                </a:r>
                <a:r>
                  <a:rPr lang="en-US" i="1" dirty="0" smtClean="0"/>
                  <a:t>j</a:t>
                </a:r>
                <a:r>
                  <a:rPr lang="en-US" dirty="0" smtClean="0"/>
                  <a:t>.  The magnitude can be found using the Pythagorean Theorem and the direction using trigonometry.</a:t>
                </a:r>
              </a:p>
              <a:p>
                <a:endParaRPr lang="en-US" dirty="0"/>
              </a:p>
              <a:p>
                <a:pPr lvl="1"/>
                <a:r>
                  <a:rPr lang="en-US" dirty="0" smtClean="0"/>
                  <a:t>v = </a:t>
                </a:r>
                <a:r>
                  <a:rPr lang="en-US" dirty="0" err="1" smtClean="0"/>
                  <a:t>ai</a:t>
                </a:r>
                <a:r>
                  <a:rPr lang="en-US" dirty="0" smtClean="0"/>
                  <a:t> + </a:t>
                </a:r>
                <a:r>
                  <a:rPr lang="en-US" dirty="0" err="1" smtClean="0"/>
                  <a:t>bj</a:t>
                </a:r>
                <a:r>
                  <a:rPr lang="en-US" dirty="0" smtClean="0"/>
                  <a:t> = &lt;a, b&gt;</a:t>
                </a:r>
              </a:p>
              <a:p>
                <a:pPr lvl="1"/>
                <a14:m>
                  <m:oMath xmlns:m="http://schemas.openxmlformats.org/officeDocument/2006/math">
                    <m:d>
                      <m:dPr>
                        <m:begChr m:val="‖"/>
                        <m:endChr m:val="‖"/>
                        <m:ctrlPr>
                          <a:rPr lang="en-US" i="1" smtClean="0">
                            <a:latin typeface="Cambria Math" panose="02040503050406030204" pitchFamily="18" charset="0"/>
                          </a:rPr>
                        </m:ctrlPr>
                      </m:dPr>
                      <m:e>
                        <m:r>
                          <a:rPr lang="en-US" b="0" i="1" smtClean="0">
                            <a:latin typeface="Cambria Math"/>
                          </a:rPr>
                          <m:t>𝑣</m:t>
                        </m:r>
                      </m:e>
                    </m:d>
                    <m:r>
                      <a:rPr lang="en-US" b="0" i="1" smtClean="0">
                        <a:latin typeface="Cambria Math"/>
                      </a:rPr>
                      <m:t>= </m:t>
                    </m:r>
                    <m:rad>
                      <m:radPr>
                        <m:degHide m:val="on"/>
                        <m:ctrlPr>
                          <a:rPr lang="en-US" b="0" i="1" smtClean="0">
                            <a:latin typeface="Cambria Math" panose="02040503050406030204" pitchFamily="18" charset="0"/>
                          </a:rPr>
                        </m:ctrlPr>
                      </m:radPr>
                      <m:deg/>
                      <m:e>
                        <m:sSup>
                          <m:sSupPr>
                            <m:ctrlPr>
                              <a:rPr lang="en-US" b="0" i="1" smtClean="0">
                                <a:latin typeface="Cambria Math" panose="02040503050406030204" pitchFamily="18" charset="0"/>
                              </a:rPr>
                            </m:ctrlPr>
                          </m:sSupPr>
                          <m:e>
                            <m:r>
                              <a:rPr lang="en-US" b="0" i="1" smtClean="0">
                                <a:latin typeface="Cambria Math"/>
                              </a:rPr>
                              <m:t>𝑎</m:t>
                            </m:r>
                          </m:e>
                          <m:sup>
                            <m:r>
                              <a:rPr lang="en-US" b="0" i="1" smtClean="0">
                                <a:latin typeface="Cambria Math"/>
                              </a:rPr>
                              <m:t>2</m:t>
                            </m:r>
                          </m:sup>
                        </m:sSup>
                        <m:r>
                          <a:rPr lang="en-US" b="0" i="1" smtClean="0">
                            <a:latin typeface="Cambria Math"/>
                          </a:rPr>
                          <m:t>+ </m:t>
                        </m:r>
                        <m:sSup>
                          <m:sSupPr>
                            <m:ctrlPr>
                              <a:rPr lang="en-US" b="0" i="1" smtClean="0">
                                <a:latin typeface="Cambria Math" panose="02040503050406030204" pitchFamily="18" charset="0"/>
                              </a:rPr>
                            </m:ctrlPr>
                          </m:sSupPr>
                          <m:e>
                            <m:r>
                              <a:rPr lang="en-US" b="0" i="1" smtClean="0">
                                <a:latin typeface="Cambria Math"/>
                              </a:rPr>
                              <m:t>𝑏</m:t>
                            </m:r>
                          </m:e>
                          <m:sup>
                            <m:r>
                              <a:rPr lang="en-US" b="0" i="1" smtClean="0">
                                <a:latin typeface="Cambria Math"/>
                              </a:rPr>
                              <m:t>2</m:t>
                            </m:r>
                          </m:sup>
                        </m:sSup>
                      </m:e>
                    </m:rad>
                  </m:oMath>
                </a14:m>
                <a:endParaRPr lang="en-US" dirty="0" smtClean="0"/>
              </a:p>
              <a:p>
                <a:pPr lvl="1"/>
                <a14:m>
                  <m:oMath xmlns:m="http://schemas.openxmlformats.org/officeDocument/2006/math">
                    <m:r>
                      <a:rPr lang="en-US" i="1" smtClean="0">
                        <a:latin typeface="Cambria Math"/>
                        <a:ea typeface="Cambria Math"/>
                      </a:rPr>
                      <m:t>𝜃</m:t>
                    </m:r>
                    <m:r>
                      <a:rPr lang="en-US" b="0" i="1" smtClean="0">
                        <a:latin typeface="Cambria Math"/>
                        <a:ea typeface="Cambria Math"/>
                      </a:rPr>
                      <m:t>= </m:t>
                    </m:r>
                    <m:sSup>
                      <m:sSupPr>
                        <m:ctrlPr>
                          <a:rPr lang="en-US" b="0" i="1" smtClean="0">
                            <a:latin typeface="Cambria Math" panose="02040503050406030204" pitchFamily="18" charset="0"/>
                            <a:ea typeface="Cambria Math"/>
                          </a:rPr>
                        </m:ctrlPr>
                      </m:sSupPr>
                      <m:e>
                        <m:r>
                          <a:rPr lang="en-US" b="0" i="1" smtClean="0">
                            <a:latin typeface="Cambria Math"/>
                            <a:ea typeface="Cambria Math"/>
                          </a:rPr>
                          <m:t>𝑡𝑎𝑛</m:t>
                        </m:r>
                      </m:e>
                      <m:sup>
                        <m:r>
                          <a:rPr lang="en-US" b="0" i="1" smtClean="0">
                            <a:latin typeface="Cambria Math"/>
                            <a:ea typeface="Cambria Math"/>
                          </a:rPr>
                          <m:t>−1</m:t>
                        </m:r>
                      </m:sup>
                    </m:sSup>
                    <m:f>
                      <m:fPr>
                        <m:ctrlPr>
                          <a:rPr lang="en-US" b="0" i="1" smtClean="0">
                            <a:latin typeface="Cambria Math" panose="02040503050406030204" pitchFamily="18" charset="0"/>
                            <a:ea typeface="Cambria Math"/>
                          </a:rPr>
                        </m:ctrlPr>
                      </m:fPr>
                      <m:num>
                        <m:r>
                          <a:rPr lang="en-US" b="0" i="1" smtClean="0">
                            <a:latin typeface="Cambria Math"/>
                            <a:ea typeface="Cambria Math"/>
                          </a:rPr>
                          <m:t>𝑏</m:t>
                        </m:r>
                      </m:num>
                      <m:den>
                        <m:r>
                          <a:rPr lang="en-US" b="0" i="1" smtClean="0">
                            <a:latin typeface="Cambria Math"/>
                            <a:ea typeface="Cambria Math"/>
                          </a:rPr>
                          <m:t>𝑎</m:t>
                        </m:r>
                      </m:den>
                    </m:f>
                  </m:oMath>
                </a14:m>
                <a:endParaRPr lang="en-US" dirty="0" smtClean="0"/>
              </a:p>
              <a:p>
                <a:pPr lvl="1"/>
                <a:endParaRPr lang="en-US" dirty="0"/>
              </a:p>
              <a:p>
                <a:r>
                  <a:rPr lang="en-US" dirty="0" smtClean="0"/>
                  <a:t>A unit vector is a vector of length 1.</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327" t="-1001"/>
                </a:stretch>
              </a:blipFill>
            </p:spPr>
            <p:txBody>
              <a:bodyPr/>
              <a:lstStyle/>
              <a:p>
                <a:r>
                  <a:rPr lang="en-US">
                    <a:noFill/>
                  </a:rPr>
                  <a:t> </a:t>
                </a:r>
              </a:p>
            </p:txBody>
          </p:sp>
        </mc:Fallback>
      </mc:AlternateContent>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7039" t="6645" r="60370" b="12838"/>
          <a:stretch/>
        </p:blipFill>
        <p:spPr bwMode="auto">
          <a:xfrm>
            <a:off x="6019800" y="4038600"/>
            <a:ext cx="2011582" cy="23774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0697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10.2 Vectors</a:t>
            </a:r>
            <a:endParaRPr lang="en-US" dirty="0"/>
          </a:p>
        </p:txBody>
      </p:sp>
      <p:sp>
        <p:nvSpPr>
          <p:cNvPr id="3" name="Content Placeholder 2"/>
          <p:cNvSpPr>
            <a:spLocks noGrp="1"/>
          </p:cNvSpPr>
          <p:nvPr>
            <p:ph sz="quarter" idx="1"/>
          </p:nvPr>
        </p:nvSpPr>
        <p:spPr/>
        <p:txBody>
          <a:bodyPr/>
          <a:lstStyle/>
          <a:p>
            <a:r>
              <a:rPr lang="en-US" dirty="0" smtClean="0"/>
              <a:t>To find a vector given a terminal (or ending) point </a:t>
            </a:r>
            <a:r>
              <a:rPr lang="en-US" smtClean="0"/>
              <a:t>and an </a:t>
            </a:r>
            <a:r>
              <a:rPr lang="en-US" dirty="0" smtClean="0"/>
              <a:t>initial (or beginning) point, simply subtract their components terminal – initial.</a:t>
            </a:r>
          </a:p>
          <a:p>
            <a:endParaRPr lang="en-US" dirty="0"/>
          </a:p>
          <a:p>
            <a:r>
              <a:rPr lang="en-US" dirty="0" smtClean="0"/>
              <a:t>Example: Find the component form, magnitude, and direction of the vector v that has an initial point (3, -7) and a terminal point (-2, 5).  Then find a unit vector in the direction of v.</a:t>
            </a:r>
            <a:endParaRPr lang="en-US" dirty="0"/>
          </a:p>
        </p:txBody>
      </p:sp>
    </p:spTree>
    <p:extLst>
      <p:ext uri="{BB962C8B-B14F-4D97-AF65-F5344CB8AC3E}">
        <p14:creationId xmlns:p14="http://schemas.microsoft.com/office/powerpoint/2010/main" val="3557397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10.2 Vectors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r>
                  <a:rPr lang="en-US" dirty="0" smtClean="0"/>
                  <a:t>Vector Addition, Scalar Multiplication, and Vector Operations (these work about like you would expect)</a:t>
                </a:r>
              </a:p>
              <a:p>
                <a:endParaRPr lang="en-US" dirty="0"/>
              </a:p>
              <a:p>
                <a:r>
                  <a:rPr lang="en-US" dirty="0" smtClean="0"/>
                  <a:t>Example: Given </a:t>
                </a:r>
                <a14:m>
                  <m:oMath xmlns:m="http://schemas.openxmlformats.org/officeDocument/2006/math">
                    <m:r>
                      <a:rPr lang="en-US" i="1">
                        <a:solidFill>
                          <a:prstClr val="black"/>
                        </a:solidFill>
                        <a:latin typeface="Cambria Math"/>
                      </a:rPr>
                      <m:t>𝑣</m:t>
                    </m:r>
                  </m:oMath>
                </a14:m>
                <a:r>
                  <a:rPr lang="en-US" dirty="0" smtClean="0"/>
                  <a:t> = &lt;-2, 5&gt; and </a:t>
                </a:r>
                <a14:m>
                  <m:oMath xmlns:m="http://schemas.openxmlformats.org/officeDocument/2006/math">
                    <m:r>
                      <a:rPr lang="en-US" i="1">
                        <a:latin typeface="Cambria Math"/>
                      </a:rPr>
                      <m:t>𝑤</m:t>
                    </m:r>
                  </m:oMath>
                </a14:m>
                <a:r>
                  <a:rPr lang="en-US" dirty="0" smtClean="0"/>
                  <a:t> = &lt;3, 4&gt;, find:</a:t>
                </a:r>
              </a:p>
              <a:p>
                <a:pPr lvl="1"/>
                <a14:m>
                  <m:oMath xmlns:m="http://schemas.openxmlformats.org/officeDocument/2006/math">
                    <m:f>
                      <m:fPr>
                        <m:ctrlPr>
                          <a:rPr lang="en-US" i="1" smtClean="0">
                            <a:latin typeface="Cambria Math" panose="02040503050406030204" pitchFamily="18" charset="0"/>
                          </a:rPr>
                        </m:ctrlPr>
                      </m:fPr>
                      <m:num>
                        <m:r>
                          <a:rPr lang="en-US" b="0" i="1" smtClean="0">
                            <a:latin typeface="Cambria Math"/>
                          </a:rPr>
                          <m:t>1</m:t>
                        </m:r>
                      </m:num>
                      <m:den>
                        <m:r>
                          <a:rPr lang="en-US" b="0" i="1" smtClean="0">
                            <a:latin typeface="Cambria Math"/>
                          </a:rPr>
                          <m:t>2</m:t>
                        </m:r>
                      </m:den>
                    </m:f>
                    <m:r>
                      <a:rPr lang="en-US" b="0" i="1" smtClean="0">
                        <a:latin typeface="Cambria Math"/>
                      </a:rPr>
                      <m:t>𝑣</m:t>
                    </m:r>
                  </m:oMath>
                </a14:m>
                <a:endParaRPr lang="en-US" b="0" i="1" dirty="0" smtClean="0">
                  <a:latin typeface="Cambria Math"/>
                </a:endParaRPr>
              </a:p>
              <a:p>
                <a:pPr lvl="1"/>
                <a14:m>
                  <m:oMath xmlns:m="http://schemas.openxmlformats.org/officeDocument/2006/math">
                    <m:r>
                      <a:rPr lang="en-US" b="0" i="1" smtClean="0">
                        <a:latin typeface="Cambria Math"/>
                      </a:rPr>
                      <m:t>𝑤</m:t>
                    </m:r>
                    <m:r>
                      <a:rPr lang="en-US" b="0" i="1" smtClean="0">
                        <a:latin typeface="Cambria Math"/>
                      </a:rPr>
                      <m:t> − </m:t>
                    </m:r>
                    <m:r>
                      <a:rPr lang="en-US" i="1">
                        <a:latin typeface="Cambria Math"/>
                      </a:rPr>
                      <m:t>𝑣</m:t>
                    </m:r>
                  </m:oMath>
                </a14:m>
                <a:endParaRPr lang="en-US" dirty="0"/>
              </a:p>
              <a:p>
                <a:pPr lvl="1"/>
                <a14:m>
                  <m:oMath xmlns:m="http://schemas.openxmlformats.org/officeDocument/2006/math">
                    <m:r>
                      <a:rPr lang="en-US" b="0" i="1" smtClean="0">
                        <a:latin typeface="Cambria Math"/>
                      </a:rPr>
                      <m:t>𝑣</m:t>
                    </m:r>
                    <m:r>
                      <a:rPr lang="en-US" b="0" i="1" smtClean="0">
                        <a:latin typeface="Cambria Math"/>
                      </a:rPr>
                      <m:t>+2</m:t>
                    </m:r>
                    <m:r>
                      <a:rPr lang="en-US" b="0" i="1" smtClean="0">
                        <a:latin typeface="Cambria Math"/>
                      </a:rPr>
                      <m:t>𝑤</m:t>
                    </m:r>
                  </m:oMath>
                </a14:m>
                <a:endParaRPr lang="en-US" dirty="0" smtClean="0"/>
              </a:p>
              <a:p>
                <a:pPr lvl="1"/>
                <a:endParaRPr lang="en-US" dirty="0"/>
              </a:p>
              <a:p>
                <a:r>
                  <a:rPr lang="en-US" dirty="0" smtClean="0"/>
                  <a:t>So, what does this have to do with Calculus?</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327" t="-1001"/>
                </a:stretch>
              </a:blipFill>
            </p:spPr>
            <p:txBody>
              <a:bodyPr/>
              <a:lstStyle/>
              <a:p>
                <a:r>
                  <a:rPr lang="en-US">
                    <a:noFill/>
                  </a:rPr>
                  <a:t> </a:t>
                </a:r>
              </a:p>
            </p:txBody>
          </p:sp>
        </mc:Fallback>
      </mc:AlternateContent>
    </p:spTree>
    <p:extLst>
      <p:ext uri="{BB962C8B-B14F-4D97-AF65-F5344CB8AC3E}">
        <p14:creationId xmlns:p14="http://schemas.microsoft.com/office/powerpoint/2010/main" val="2943225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398</TotalTime>
  <Words>552</Words>
  <Application>Microsoft Office PowerPoint</Application>
  <PresentationFormat>On-screen Show (4:3)</PresentationFormat>
  <Paragraphs>141</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Calibri</vt:lpstr>
      <vt:lpstr>Cambria Math</vt:lpstr>
      <vt:lpstr>Century Schoolbook</vt:lpstr>
      <vt:lpstr>Wingdings</vt:lpstr>
      <vt:lpstr>Wingdings 2</vt:lpstr>
      <vt:lpstr>Oriel</vt:lpstr>
      <vt:lpstr>Calculus of Other Functions</vt:lpstr>
      <vt:lpstr>Parametric Functions</vt:lpstr>
      <vt:lpstr>10.1 Parametric Functions</vt:lpstr>
      <vt:lpstr>10.1 Parametric Functions</vt:lpstr>
      <vt:lpstr>10.1 Parametric Functions</vt:lpstr>
      <vt:lpstr>Vector Valued Functions</vt:lpstr>
      <vt:lpstr>10.2 Vectors</vt:lpstr>
      <vt:lpstr>10.2 Vectors</vt:lpstr>
      <vt:lpstr>10.2 Vectors</vt:lpstr>
      <vt:lpstr>10.2 Vector Valued Functions</vt:lpstr>
      <vt:lpstr>10.2 Vector Valued Functions</vt:lpstr>
      <vt:lpstr>Polar Functions</vt:lpstr>
      <vt:lpstr>10.3 Polar Functions</vt:lpstr>
      <vt:lpstr>10.3 Polar Functions</vt:lpstr>
      <vt:lpstr>10.3 Polar Functions</vt:lpstr>
      <vt:lpstr>10.3 Polar Functions</vt:lpstr>
      <vt:lpstr>10.3 Polar Functions</vt:lpstr>
      <vt:lpstr>10.3 Polar Functions</vt:lpstr>
      <vt:lpstr>10.3 Polar Functions Project</vt:lpstr>
    </vt:vector>
  </TitlesOfParts>
  <Company>Monroe Public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Calculus of Other Functions</dc:title>
  <dc:creator>Monroe Public Schools</dc:creator>
  <cp:lastModifiedBy>Eric Rausch</cp:lastModifiedBy>
  <cp:revision>22</cp:revision>
  <dcterms:created xsi:type="dcterms:W3CDTF">2014-04-03T14:50:20Z</dcterms:created>
  <dcterms:modified xsi:type="dcterms:W3CDTF">2015-04-01T11:50:55Z</dcterms:modified>
</cp:coreProperties>
</file>