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5F8A8F-F5B2-4427-99BD-BCB03384EAC5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6EB1E1-5A3C-42B6-B31D-EB0A754595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 Topics That Didn’t Fit Anywhere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0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Improper Integrals do not always have a finite area; when the area is infinite, the integral is said to diverge.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Improper Integrals come in two types:</a:t>
                </a:r>
              </a:p>
              <a:p>
                <a:pPr lvl="1"/>
                <a:r>
                  <a:rPr lang="en-US" dirty="0" smtClean="0"/>
                  <a:t>Type 1: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, f(x) not continuous on [a, b]</a:t>
                </a:r>
              </a:p>
              <a:p>
                <a:pPr lvl="2"/>
                <a:r>
                  <a:rPr lang="en-US" dirty="0" smtClean="0"/>
                  <a:t>A If f(x) is discontinuous at a,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B </a:t>
                </a:r>
                <a:r>
                  <a:rPr lang="en-US" dirty="0"/>
                  <a:t>If f(x) is discontinuous at </a:t>
                </a:r>
                <a:r>
                  <a:rPr lang="en-US" dirty="0" smtClean="0"/>
                  <a:t>b,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𝑑𝑥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 If f(x) is discontinuous at a &lt; c &lt; b,</a:t>
                </a:r>
                <a:endParaRPr lang="en-US" dirty="0"/>
              </a:p>
              <a:p>
                <a:pPr marL="77724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nary>
                                <m:nary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Improper Integrals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 smtClean="0"/>
                  <a:t>Type 2: Infinite Intervals</a:t>
                </a: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 smtClean="0"/>
                  <a:t>   for any real c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Type 1 Examples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186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Improper Integrals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Type 2 Examples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𝑑𝑥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(1 −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Improper Integrals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Yes, there will be integration by parts, partial fractions, etc. within this section.</a:t>
                </a:r>
              </a:p>
              <a:p>
                <a:r>
                  <a:rPr lang="en-US" dirty="0" smtClean="0"/>
                  <a:t>Sorry.</a:t>
                </a:r>
              </a:p>
              <a:p>
                <a:endParaRPr lang="en-US" dirty="0"/>
              </a:p>
              <a:p>
                <a:r>
                  <a:rPr lang="en-US" dirty="0" smtClean="0"/>
                  <a:t>Time Permitting: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(doubly improper)</a:t>
                </a:r>
              </a:p>
              <a:p>
                <a:endParaRPr lang="en-US" dirty="0"/>
              </a:p>
              <a:p>
                <a:r>
                  <a:rPr lang="en-US" dirty="0" smtClean="0"/>
                  <a:t>Assignment: pg. 467 (1-30, 35-44, 50-53)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Improper Integrals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5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Sequences – lists of numbers that show a pattern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Example: List the terms of the sequence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=3+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+4;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=6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Arithmetic Sequences</a:t>
                </a:r>
              </a:p>
              <a:p>
                <a:pPr lvl="1"/>
                <a:r>
                  <a:rPr lang="en-US" dirty="0" smtClean="0"/>
                  <a:t>Pattern showing a common </a:t>
                </a:r>
                <a:r>
                  <a:rPr lang="en-US" b="1" i="1" u="sng" dirty="0" smtClean="0"/>
                  <a:t>difference</a:t>
                </a:r>
                <a:r>
                  <a:rPr lang="en-US" dirty="0" smtClean="0"/>
                  <a:t> between terms</a:t>
                </a:r>
              </a:p>
              <a:p>
                <a:pPr lvl="1"/>
                <a:r>
                  <a:rPr lang="en-US" dirty="0" smtClean="0"/>
                  <a:t>Recursive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Explicit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n </a:t>
                </a:r>
                <a:r>
                  <a:rPr lang="en-US" dirty="0"/>
                  <a:t>is the term </a:t>
                </a:r>
                <a:r>
                  <a:rPr lang="en-US" dirty="0" smtClean="0"/>
                  <a:t>number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first term’s value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the value of the nth term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is the value of the term before the nth term</a:t>
                </a:r>
              </a:p>
              <a:p>
                <a:pPr lvl="2"/>
                <a:r>
                  <a:rPr lang="en-US" dirty="0" smtClean="0"/>
                  <a:t>d is the common difference between terms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Example: For the pattern 6, 12, 18, . . . find the common difference, the 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term, a recursive formula, and an explicit formula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Geometric Sequences</a:t>
                </a:r>
                <a:endParaRPr lang="en-US" dirty="0"/>
              </a:p>
              <a:p>
                <a:pPr lvl="1"/>
                <a:r>
                  <a:rPr lang="en-US" dirty="0"/>
                  <a:t>Pattern showing a common </a:t>
                </a:r>
                <a:r>
                  <a:rPr lang="en-US" b="1" i="1" u="sng" dirty="0" smtClean="0"/>
                  <a:t>ratio</a:t>
                </a:r>
                <a:r>
                  <a:rPr lang="en-US" dirty="0" smtClean="0"/>
                  <a:t> between </a:t>
                </a:r>
                <a:r>
                  <a:rPr lang="en-US" dirty="0"/>
                  <a:t>terms</a:t>
                </a:r>
              </a:p>
              <a:p>
                <a:pPr lvl="1"/>
                <a:r>
                  <a:rPr lang="en-US" dirty="0"/>
                  <a:t>Recursive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 −1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Explicit 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 is the term number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first term’s value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nth term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is the value of the term before the nth term</a:t>
                </a:r>
              </a:p>
              <a:p>
                <a:pPr lvl="2"/>
                <a:r>
                  <a:rPr lang="en-US" dirty="0" smtClean="0"/>
                  <a:t>r </a:t>
                </a:r>
                <a:r>
                  <a:rPr lang="en-US" dirty="0"/>
                  <a:t>is the common </a:t>
                </a:r>
                <a:r>
                  <a:rPr lang="en-US" dirty="0" smtClean="0"/>
                  <a:t>ratio between </a:t>
                </a:r>
                <a:r>
                  <a:rPr lang="en-US" dirty="0"/>
                  <a:t>terms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Example: For the pattern </a:t>
                </a:r>
                <a:r>
                  <a:rPr lang="en-US" dirty="0" smtClean="0"/>
                  <a:t>5, 15, 45, </a:t>
                </a:r>
                <a:r>
                  <a:rPr lang="en-US" dirty="0"/>
                  <a:t>. . . find the common </a:t>
                </a:r>
                <a:r>
                  <a:rPr lang="en-US" dirty="0" smtClean="0"/>
                  <a:t>ratio, </a:t>
                </a:r>
                <a:r>
                  <a:rPr lang="en-US" dirty="0"/>
                  <a:t>the 10</a:t>
                </a:r>
                <a:r>
                  <a:rPr lang="en-US" baseline="30000" dirty="0"/>
                  <a:t>th</a:t>
                </a:r>
                <a:r>
                  <a:rPr lang="en-US" dirty="0"/>
                  <a:t> term, a recursive formula, and an explicit formula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Convergence of a Sequence – a sequence is said to converge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a finite real number. 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 does not exist, the </a:t>
                </a:r>
                <a:r>
                  <a:rPr lang="en-US" b="1" i="1" u="sng" dirty="0" smtClean="0"/>
                  <a:t>sequence</a:t>
                </a:r>
                <a:r>
                  <a:rPr lang="en-US" dirty="0" smtClean="0"/>
                  <a:t> is said to diverge. (The rules are different for series in Chapter 9.)</a:t>
                </a:r>
              </a:p>
              <a:p>
                <a:r>
                  <a:rPr lang="en-US" dirty="0" smtClean="0"/>
                  <a:t>Example: Do the following sequences converge or diverge?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=3+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1 −2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−1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Assignment: pg. 441 (1-54)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t="-1067" r="-1778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8.1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L’H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 err="1" smtClean="0"/>
                  <a:t>pital’s</a:t>
                </a:r>
                <a:r>
                  <a:rPr lang="en-US" dirty="0" smtClean="0"/>
                  <a:t> Rule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53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6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Review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− 2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−4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−48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was given as an identity.  To prove the identity, we need </a:t>
                </a:r>
                <a:r>
                  <a:rPr lang="en-US" dirty="0"/>
                  <a:t>L’H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 err="1"/>
                  <a:t>pital’s</a:t>
                </a:r>
                <a:r>
                  <a:rPr lang="en-US" dirty="0"/>
                  <a:t> </a:t>
                </a:r>
                <a:r>
                  <a:rPr lang="en-US" dirty="0" smtClean="0"/>
                  <a:t>Rule.</a:t>
                </a:r>
              </a:p>
              <a:p>
                <a:r>
                  <a:rPr lang="en-US" dirty="0"/>
                  <a:t>L’H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 err="1"/>
                  <a:t>pital’s</a:t>
                </a:r>
                <a:r>
                  <a:rPr lang="en-US" dirty="0"/>
                  <a:t> Rule (“stronger form”) –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𝑜𝑟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±∞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±∞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and f and g are differentiable (and g’(x) ≠ 0 “around” x = a)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t="-2533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8.2 </a:t>
                </a:r>
                <a:r>
                  <a:rPr lang="en-US" dirty="0"/>
                  <a:t>L’H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 err="1"/>
                  <a:t>pital’s</a:t>
                </a:r>
                <a:r>
                  <a:rPr lang="en-US" dirty="0"/>
                  <a:t> Rule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15"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31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 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Sometimes, the indeterminate form is not as obvious.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8.2 L’H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 err="1"/>
                  <a:t>pital’s</a:t>
                </a:r>
                <a:r>
                  <a:rPr lang="en-US" dirty="0"/>
                  <a:t> Rule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15"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5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indeterminate forms: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(NOT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−1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Hint: </a:t>
                </a:r>
                <a:r>
                  <a:rPr lang="en-US" b="1" u="sng" dirty="0" smtClean="0"/>
                  <a:t>ALWAYS</a:t>
                </a:r>
                <a:r>
                  <a:rPr lang="en-US" dirty="0" smtClean="0"/>
                  <a:t> check if the limit is indeterminate </a:t>
                </a:r>
                <a:r>
                  <a:rPr lang="en-US" b="1" u="sng" dirty="0" smtClean="0"/>
                  <a:t>FIRST</a:t>
                </a:r>
                <a:r>
                  <a:rPr lang="en-US" dirty="0" smtClean="0"/>
                  <a:t>!!!!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Assignment: pg. 450 (1-55, 58, 60, 62-67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8.2 L’H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 err="1"/>
                  <a:t>pital’s</a:t>
                </a:r>
                <a:r>
                  <a:rPr lang="en-US" dirty="0"/>
                  <a:t> Rule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815"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Rates of Growth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0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Comparing functions – at infinity, the question ceases to be “which is bigger” and becomes “which is faster?”</a:t>
                </a:r>
              </a:p>
              <a:p>
                <a:r>
                  <a:rPr lang="en-US" dirty="0" smtClean="0"/>
                  <a:t>Which is faster?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Assignment: pg. 457 (1-38, 47-51)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8.3 Relative Rates of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Improper Integrals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9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Integrals – have finite limits and f(x) is continuous (no asymptotes, holes, jumps, etc.)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8.4 Improper Integrals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2" y="2895600"/>
            <a:ext cx="47910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2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</TotalTime>
  <Words>226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Cambria Math</vt:lpstr>
      <vt:lpstr>Constantia</vt:lpstr>
      <vt:lpstr>Wingdings 2</vt:lpstr>
      <vt:lpstr>Paper</vt:lpstr>
      <vt:lpstr>BC Topics That Didn’t Fit Anywhere Else</vt:lpstr>
      <vt:lpstr>L’Ho ̂pital’s Rule</vt:lpstr>
      <vt:lpstr>8.2 L’Ho ̂pital’s Rule</vt:lpstr>
      <vt:lpstr>8.2 L’Ho ̂pital’s Rule</vt:lpstr>
      <vt:lpstr>8.2 L’Ho ̂pital’s Rule</vt:lpstr>
      <vt:lpstr>Relative Rates of Growth</vt:lpstr>
      <vt:lpstr>8.3 Relative Rates of Growth</vt:lpstr>
      <vt:lpstr>Improper Integrals</vt:lpstr>
      <vt:lpstr>8.4 Improper Integrals</vt:lpstr>
      <vt:lpstr>8.4 Improper Integrals</vt:lpstr>
      <vt:lpstr>8.4 Improper Integrals</vt:lpstr>
      <vt:lpstr>8.4 Improper Integrals</vt:lpstr>
      <vt:lpstr>8.4 Improper Integrals</vt:lpstr>
      <vt:lpstr>Sequences</vt:lpstr>
      <vt:lpstr>8.1 Sequences</vt:lpstr>
      <vt:lpstr>8.1 Sequences</vt:lpstr>
      <vt:lpstr>8.1 Sequences</vt:lpstr>
      <vt:lpstr>8.1 Sequences</vt:lpstr>
    </vt:vector>
  </TitlesOfParts>
  <Company>Monroe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Topics That Didn’t Fit Anywhere Else</dc:title>
  <dc:creator>Monroe Public Schools</dc:creator>
  <cp:lastModifiedBy>Eric Rausch</cp:lastModifiedBy>
  <cp:revision>16</cp:revision>
  <dcterms:created xsi:type="dcterms:W3CDTF">2014-02-11T18:48:27Z</dcterms:created>
  <dcterms:modified xsi:type="dcterms:W3CDTF">2015-02-18T15:28:51Z</dcterms:modified>
</cp:coreProperties>
</file>