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82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3" r:id="rId23"/>
    <p:sldId id="290" r:id="rId24"/>
    <p:sldId id="289" r:id="rId25"/>
    <p:sldId id="284" r:id="rId26"/>
    <p:sldId id="285" r:id="rId27"/>
    <p:sldId id="286" r:id="rId28"/>
    <p:sldId id="287" r:id="rId29"/>
    <p:sldId id="288" r:id="rId30"/>
    <p:sldId id="281" r:id="rId31"/>
    <p:sldId id="276" r:id="rId32"/>
    <p:sldId id="277" r:id="rId33"/>
    <p:sldId id="278" r:id="rId34"/>
    <p:sldId id="279" r:id="rId35"/>
    <p:sldId id="280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3EE7-52E1-4E22-B335-3A1C4A74452E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94D9C78-050A-4129-9355-2C4602837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3EE7-52E1-4E22-B335-3A1C4A74452E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9C78-050A-4129-9355-2C4602837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3EE7-52E1-4E22-B335-3A1C4A74452E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9C78-050A-4129-9355-2C4602837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3EE7-52E1-4E22-B335-3A1C4A74452E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94D9C78-050A-4129-9355-2C4602837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3EE7-52E1-4E22-B335-3A1C4A74452E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9C78-050A-4129-9355-2C4602837FA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3EE7-52E1-4E22-B335-3A1C4A74452E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9C78-050A-4129-9355-2C4602837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3EE7-52E1-4E22-B335-3A1C4A74452E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94D9C78-050A-4129-9355-2C4602837FA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3EE7-52E1-4E22-B335-3A1C4A74452E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9C78-050A-4129-9355-2C4602837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3EE7-52E1-4E22-B335-3A1C4A74452E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9C78-050A-4129-9355-2C4602837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3EE7-52E1-4E22-B335-3A1C4A74452E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9C78-050A-4129-9355-2C4602837F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3EE7-52E1-4E22-B335-3A1C4A74452E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9C78-050A-4129-9355-2C4602837FA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0B33EE7-52E1-4E22-B335-3A1C4A74452E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94D9C78-050A-4129-9355-2C4602837FA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3.1-3.5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Derivatives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3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 differentiability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Finding the derivative at a point on the calculator:  </a:t>
                </a:r>
                <a:r>
                  <a:rPr lang="en-US" dirty="0" err="1" smtClean="0"/>
                  <a:t>nDer</a:t>
                </a:r>
                <a:r>
                  <a:rPr lang="en-US" dirty="0" smtClean="0"/>
                  <a:t> (f(x), x, a)   . . . Use Math 8</a:t>
                </a:r>
              </a:p>
              <a:p>
                <a:endParaRPr lang="en-US" dirty="0"/>
              </a:p>
              <a:p>
                <a:r>
                  <a:rPr lang="en-US" dirty="0" smtClean="0"/>
                  <a:t>Finding the derivative at a point on the calculator: CALCULATE 6: </a:t>
                </a:r>
                <a:r>
                  <a:rPr lang="en-US" dirty="0" err="1" smtClean="0"/>
                  <a:t>dy</a:t>
                </a:r>
                <a:r>
                  <a:rPr lang="en-US" dirty="0" smtClean="0"/>
                  <a:t>/dx . . . Use TRACE</a:t>
                </a:r>
              </a:p>
              <a:p>
                <a:endParaRPr lang="en-US" dirty="0"/>
              </a:p>
              <a:p>
                <a:r>
                  <a:rPr lang="en-US" dirty="0" smtClean="0"/>
                  <a:t>Example: Find the derivative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at x = 10 using both of the above methods.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02" t="-1617" b="-1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779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 differentiability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Graphing a derivative on the calculator: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= </a:t>
                </a:r>
                <a:r>
                  <a:rPr lang="en-US" dirty="0" err="1" smtClean="0"/>
                  <a:t>nDer</a:t>
                </a:r>
                <a:r>
                  <a:rPr lang="en-US" dirty="0" smtClean="0"/>
                  <a:t> (f(x), x, x) . . . Use Math 8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Example: Graph the derivative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=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02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33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 Differentiability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3 Cool Calculus Things (in order of importance)</a:t>
                </a:r>
              </a:p>
              <a:p>
                <a:pPr lvl="1"/>
                <a:r>
                  <a:rPr lang="en-US" dirty="0" smtClean="0"/>
                  <a:t>Differentiability Implies Local Linearity</a:t>
                </a:r>
              </a:p>
              <a:p>
                <a:pPr lvl="1"/>
                <a:r>
                  <a:rPr lang="en-US" dirty="0" smtClean="0"/>
                  <a:t>Differentiability Implies Continuity (see 3.1)</a:t>
                </a:r>
              </a:p>
              <a:p>
                <a:pPr lvl="1"/>
                <a:r>
                  <a:rPr lang="en-US" dirty="0" smtClean="0"/>
                  <a:t>IVT for Derivatives: If a and b are any two points in an interval on which f is differentiable, then f’ takes on every value between f’(a) and f’(b)</a:t>
                </a:r>
                <a:endParaRPr lang="en-US" dirty="0"/>
              </a:p>
              <a:p>
                <a:pPr lvl="1"/>
                <a:endParaRPr lang="en-US" dirty="0" smtClean="0"/>
              </a:p>
              <a:p>
                <a:r>
                  <a:rPr lang="en-US" dirty="0" smtClean="0"/>
                  <a:t>Example of cool thing #1: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Example of cool things #1 and #3: y = sin x</a:t>
                </a:r>
              </a:p>
              <a:p>
                <a:endParaRPr lang="en-US" dirty="0"/>
              </a:p>
              <a:p>
                <a:r>
                  <a:rPr lang="en-US" dirty="0" smtClean="0"/>
                  <a:t>Assignment: pg. 114 (1-45)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351" t="-2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77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3.3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Rules for differentiation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SHORtcuts</a:t>
            </a:r>
            <a:r>
              <a:rPr lang="en-US" dirty="0" smtClean="0"/>
              <a:t>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71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3.3 rules for differentiation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Constant Rule: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𝑐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=0</m:t>
                    </m:r>
                  </m:oMath>
                </a14:m>
                <a:endParaRPr lang="en-US" b="0" dirty="0" smtClean="0"/>
              </a:p>
              <a:p>
                <a:r>
                  <a:rPr lang="en-US" dirty="0" smtClean="0"/>
                  <a:t>Power Rule: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Example: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Example: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 smtClean="0"/>
                  <a:t> (?)</a:t>
                </a:r>
              </a:p>
              <a:p>
                <a:r>
                  <a:rPr lang="en-US" dirty="0" smtClean="0"/>
                  <a:t>CTM – Power Rule?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110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3.3 rules for differentiation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Constant Multiple Rule: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en-US" b="0" i="0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c</m:t>
                    </m:r>
                    <m:r>
                      <a:rPr lang="en-US" b="0" i="0" smtClean="0">
                        <a:latin typeface="Cambria Math"/>
                      </a:rPr>
                      <m:t>∗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n</m:t>
                    </m:r>
                    <m:r>
                      <a:rPr lang="en-US" b="0" i="0" smtClean="0">
                        <a:latin typeface="Cambria Math"/>
                      </a:rPr>
                      <m:t>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  <m:r>
                          <a:rPr lang="en-US" b="0" i="1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Example: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7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8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Example: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9</m:t>
                        </m:r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 smtClean="0"/>
                  <a:t> (?)</a:t>
                </a:r>
              </a:p>
              <a:p>
                <a:r>
                  <a:rPr lang="en-US" dirty="0" smtClean="0"/>
                  <a:t>Sum and Difference Rule: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u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±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</m:d>
                    <m:r>
                      <a:rPr lang="en-US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𝑑𝑢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±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𝑑𝑣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𝑑𝑥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Example: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(3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+2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 −3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Example: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(</m:t>
                    </m:r>
                    <m:r>
                      <a:rPr lang="en-US" b="0" i="1" smtClean="0">
                        <a:latin typeface="Cambria Math"/>
                      </a:rPr>
                      <m:t>−2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7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(?)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61" t="-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340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3.3 rules for differentiation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Product Rule: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f</m:t>
                        </m:r>
                        <m:r>
                          <a:rPr lang="en-US" b="0" i="0" smtClean="0">
                            <a:latin typeface="Cambria Math"/>
                          </a:rPr>
                          <m:t> 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g</m:t>
                        </m:r>
                      </m:e>
                    </m:d>
                    <m:r>
                      <a:rPr lang="en-US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f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g</m:t>
                    </m:r>
                    <m:r>
                      <a:rPr lang="en-US" b="0" i="0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g</m:t>
                        </m:r>
                      </m:e>
                      <m:sup>
                        <m:r>
                          <a:rPr lang="en-US" b="0" i="0" smtClean="0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f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                    (or)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u</m:t>
                        </m:r>
                        <m:r>
                          <a:rPr lang="en-US">
                            <a:latin typeface="Cambria Math"/>
                          </a:rPr>
                          <m:t> ∗</m:t>
                        </m:r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</m:d>
                    <m:r>
                      <a:rPr lang="en-US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u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𝑑𝑣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𝑣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𝑑𝑢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𝑑𝑥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Example: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 −4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+3</m:t>
                        </m:r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Example: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 −</m:t>
                        </m:r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r>
                  <a:rPr lang="en-US" dirty="0" smtClean="0"/>
                  <a:t> (?)</a:t>
                </a:r>
              </a:p>
              <a:p>
                <a:r>
                  <a:rPr lang="en-US" dirty="0" smtClean="0"/>
                  <a:t>CTM – Product Rule?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91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3.3 Rules for differentiation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Quotient Rule: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𝑔</m:t>
                            </m:r>
                          </m:den>
                        </m:f>
                      </m:e>
                    </m:d>
                    <m:r>
                      <a:rPr lang="en-US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f</m:t>
                            </m:r>
                          </m:e>
                          <m:sup>
                            <m:r>
                              <a:rPr lang="en-US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g</m:t>
                        </m:r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g</m:t>
                            </m:r>
                          </m:e>
                          <m:sup>
                            <m:r>
                              <a:rPr lang="en-US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𝑔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</a:t>
                </a: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                (</a:t>
                </a:r>
                <a:r>
                  <a:rPr lang="en-US" dirty="0"/>
                  <a:t>or)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𝑢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den>
                        </m:f>
                      </m:e>
                    </m:d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𝑑𝑢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𝑑𝑥</m:t>
                            </m:r>
                          </m:den>
                        </m:f>
                        <m:r>
                          <a:rPr lang="en-US" b="0" i="1" smtClean="0">
                            <a:latin typeface="Cambria Math"/>
                          </a:rPr>
                          <m:t> −</m:t>
                        </m:r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𝑑𝑣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𝑑𝑥</m:t>
                            </m:r>
                          </m:den>
                        </m:f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Example: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−5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Example: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5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/>
                              </a:rPr>
                              <m:t>−4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CTM – Quotient Rule?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02" b="-2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841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3.3 Rules for differentiation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Higher Order Derivatives: Just Keep Going!</a:t>
                </a:r>
              </a:p>
              <a:p>
                <a:r>
                  <a:rPr lang="en-US" dirty="0" smtClean="0"/>
                  <a:t>Example: Find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𝑑𝑦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′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′′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′′′</m:t>
                    </m:r>
                  </m:oMath>
                </a14:m>
                <a:r>
                  <a:rPr lang="en-US" dirty="0" smtClean="0"/>
                  <a:t>,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4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(4)</m:t>
                        </m:r>
                      </m:sup>
                    </m:sSup>
                  </m:oMath>
                </a14:m>
                <a:r>
                  <a:rPr lang="en-US" dirty="0" smtClean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=3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+4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+10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 −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/>
                  <a:t>Example: Find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𝑑𝑦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′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′′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′′′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4</m:t>
                            </m:r>
                          </m:sup>
                        </m:sSup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(4)</m:t>
                        </m:r>
                      </m:sup>
                    </m:sSup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=10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+ </m:t>
                    </m:r>
                    <m:r>
                      <a:rPr lang="en-US" i="1">
                        <a:latin typeface="Cambria Math"/>
                      </a:rPr>
                      <m:t>4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 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. (?)</a:t>
                </a:r>
              </a:p>
              <a:p>
                <a:r>
                  <a:rPr lang="en-US" dirty="0" smtClean="0"/>
                  <a:t>Assignment: pg. 124 (1-42, 47-58) [59 is cool]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02" t="-1617" r="-2807" b="-4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708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3.4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Applications of the derivative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34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3.1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98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3.4 applications of the derivative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699972"/>
              </p:ext>
            </p:extLst>
          </p:nvPr>
        </p:nvGraphicFramePr>
        <p:xfrm>
          <a:off x="304800" y="1554163"/>
          <a:ext cx="86868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343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Original</a:t>
                      </a:r>
                      <a:r>
                        <a:rPr lang="en-US" baseline="0" dirty="0" smtClean="0"/>
                        <a:t> 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First Derivative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Instantaneous Velocity*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Second Derivative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Acceleration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Third</a:t>
                      </a:r>
                      <a:r>
                        <a:rPr lang="en-US" baseline="0" dirty="0" smtClean="0"/>
                        <a:t> Derivative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Jerk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33528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|velocity| = speed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677560"/>
              </p:ext>
            </p:extLst>
          </p:nvPr>
        </p:nvGraphicFramePr>
        <p:xfrm>
          <a:off x="1371600" y="39624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Original 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Revenue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First Derivative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Marginal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Marginal</a:t>
                      </a:r>
                      <a:r>
                        <a:rPr lang="en-US" baseline="0" dirty="0" smtClean="0"/>
                        <a:t> Revenue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54508" y="5204322"/>
                <a:ext cx="6096000" cy="535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Average Velocity on [a, b]: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𝑏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  <m:r>
                          <a:rPr lang="en-US" b="0" i="1" smtClean="0">
                            <a:latin typeface="Cambria Math"/>
                          </a:rPr>
                          <m:t> −</m:t>
                        </m:r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𝑑𝑖𝑠𝑝𝑙𝑎𝑐𝑒𝑚𝑒𝑛𝑡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𝑒𝑙𝑎𝑝𝑠𝑒𝑑</m:t>
                        </m:r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𝑡𝑖𝑚𝑒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508" y="5204322"/>
                <a:ext cx="6096000" cy="535403"/>
              </a:xfrm>
              <a:prstGeom prst="rect">
                <a:avLst/>
              </a:prstGeom>
              <a:blipFill rotWithShape="1">
                <a:blip r:embed="rId2"/>
                <a:stretch>
                  <a:fillRect l="-80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813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3.4 applications of the derivative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(equations): AB 2009 #2 (b)</a:t>
            </a:r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85" y="2209800"/>
            <a:ext cx="7418229" cy="4010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62217" y="-3403601"/>
            <a:ext cx="7060265" cy="2049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40" y="2895600"/>
            <a:ext cx="8472318" cy="24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1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applications of the derivative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/>
              <a:t>(graph): AB 2010 #3 (b) &amp; (c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14" y="2286000"/>
            <a:ext cx="7859971" cy="4436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82" y="2911729"/>
            <a:ext cx="8545434" cy="316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6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applications of the derivative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Wingdings 2"/>
              <a:buChar char=""/>
            </a:pPr>
            <a:r>
              <a:rPr lang="en-US" dirty="0" smtClean="0"/>
              <a:t>Example </a:t>
            </a:r>
            <a:r>
              <a:rPr lang="en-US" dirty="0"/>
              <a:t>(graph</a:t>
            </a:r>
            <a:r>
              <a:rPr lang="en-US" dirty="0" smtClean="0"/>
              <a:t>): </a:t>
            </a:r>
            <a:r>
              <a:rPr lang="en-US" dirty="0"/>
              <a:t>AB 2009 #1 (a) &amp; (c</a:t>
            </a:r>
            <a:r>
              <a:rPr lang="en-US" dirty="0" smtClean="0"/>
              <a:t>)</a:t>
            </a:r>
          </a:p>
          <a:p>
            <a:pPr marL="342900" lvl="1" indent="-342900">
              <a:buFont typeface="Wingdings 2"/>
              <a:buChar char="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286" y="2057400"/>
            <a:ext cx="6243828" cy="4694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95" y="2590800"/>
            <a:ext cx="8845006" cy="33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applications of the derivative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Wingdings 2"/>
              <a:buChar char=""/>
            </a:pPr>
            <a:r>
              <a:rPr lang="en-US" dirty="0" smtClean="0"/>
              <a:t>Example (graph): </a:t>
            </a:r>
            <a:r>
              <a:rPr lang="en-US" dirty="0"/>
              <a:t>AB 2008 #</a:t>
            </a:r>
            <a:r>
              <a:rPr lang="en-US" dirty="0" smtClean="0"/>
              <a:t>4a</a:t>
            </a:r>
          </a:p>
          <a:p>
            <a:pPr marL="342900" lvl="1" indent="-342900">
              <a:buFont typeface="Wingdings 2"/>
              <a:buChar char="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00250"/>
            <a:ext cx="7631484" cy="4842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8" y="2695860"/>
            <a:ext cx="8810479" cy="224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applications of the derivative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(table): AB 2012 #1 (a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54" y="2133600"/>
            <a:ext cx="8778491" cy="3812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9" y="2895600"/>
            <a:ext cx="8792200" cy="138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3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applications of the derivative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Wingdings 2"/>
              <a:buChar char=""/>
            </a:pPr>
            <a:r>
              <a:rPr lang="en-US" dirty="0"/>
              <a:t>Example (table</a:t>
            </a:r>
            <a:r>
              <a:rPr lang="en-US" dirty="0" smtClean="0"/>
              <a:t>): </a:t>
            </a:r>
            <a:r>
              <a:rPr lang="en-US" dirty="0"/>
              <a:t>AB 2011 #2 (a</a:t>
            </a:r>
            <a:r>
              <a:rPr lang="en-US" dirty="0" smtClean="0"/>
              <a:t>)</a:t>
            </a:r>
          </a:p>
          <a:p>
            <a:pPr marL="342900" lvl="1" indent="-342900">
              <a:buFont typeface="Wingdings 2"/>
              <a:buChar char="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59" y="2133600"/>
            <a:ext cx="8830282" cy="4004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1" y="2892120"/>
            <a:ext cx="9063339" cy="126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5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applications of the derivative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Wingdings 2"/>
              <a:buChar char=""/>
            </a:pPr>
            <a:r>
              <a:rPr lang="en-US" dirty="0"/>
              <a:t>Example (table</a:t>
            </a:r>
            <a:r>
              <a:rPr lang="en-US" dirty="0" smtClean="0"/>
              <a:t>): </a:t>
            </a:r>
            <a:r>
              <a:rPr lang="en-US" dirty="0"/>
              <a:t>AB 2010 #2 (a</a:t>
            </a:r>
            <a:r>
              <a:rPr lang="en-US" dirty="0" smtClean="0"/>
              <a:t>)</a:t>
            </a:r>
          </a:p>
          <a:p>
            <a:pPr marL="342900" lvl="1" indent="-342900">
              <a:buFont typeface="Wingdings 2"/>
              <a:buChar char="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5" y="2133600"/>
            <a:ext cx="8899336" cy="4382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1" y="3782309"/>
            <a:ext cx="8967374" cy="70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applications of the derivative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Wingdings 2"/>
              <a:buChar char=""/>
            </a:pPr>
            <a:r>
              <a:rPr lang="en-US" dirty="0"/>
              <a:t>Example (table</a:t>
            </a:r>
            <a:r>
              <a:rPr lang="en-US" dirty="0" smtClean="0"/>
              <a:t>): </a:t>
            </a:r>
            <a:r>
              <a:rPr lang="en-US" dirty="0"/>
              <a:t>AB 2009 #5 (a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75" y="2057400"/>
            <a:ext cx="8655108" cy="3264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8" y="5595684"/>
            <a:ext cx="899987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7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3.4 applications of the derivative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Wingdings 2"/>
              <a:buChar char=""/>
            </a:pPr>
            <a:r>
              <a:rPr lang="en-US" dirty="0"/>
              <a:t>Example (table</a:t>
            </a:r>
            <a:r>
              <a:rPr lang="en-US" dirty="0" smtClean="0"/>
              <a:t>): </a:t>
            </a:r>
            <a:r>
              <a:rPr lang="en-US" dirty="0"/>
              <a:t>AB 2008 #2 (a</a:t>
            </a:r>
            <a:r>
              <a:rPr lang="en-US" dirty="0" smtClean="0"/>
              <a:t>)</a:t>
            </a:r>
          </a:p>
          <a:p>
            <a:pPr marL="342900" lvl="1" indent="-342900">
              <a:buFont typeface="Wingdings 2"/>
              <a:buChar char="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84" y="2021934"/>
            <a:ext cx="8925231" cy="3590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69" y="5701663"/>
            <a:ext cx="8753611" cy="7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6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 Derivatives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Slope of a secant line: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h</m:t>
                            </m:r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h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990600" y="2438400"/>
            <a:ext cx="7042545" cy="4094956"/>
            <a:chOff x="-2190" y="-788"/>
            <a:chExt cx="10140" cy="5896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-2190" y="-788"/>
              <a:ext cx="10140" cy="5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90" y="-788"/>
              <a:ext cx="10148" cy="5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12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3.4 </a:t>
            </a:r>
            <a:r>
              <a:rPr lang="en-US" dirty="0"/>
              <a:t>A Note On Graphing Calculator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On the AP Test (and so in here) there are only four things you are allowed to say “my calculator told me”</a:t>
            </a:r>
          </a:p>
          <a:p>
            <a:pPr lvl="1"/>
            <a:r>
              <a:rPr lang="en-US" dirty="0"/>
              <a:t>plot the graph of a function within an arbitrary viewing window</a:t>
            </a:r>
            <a:endParaRPr lang="en-US" sz="650" dirty="0"/>
          </a:p>
          <a:p>
            <a:pPr lvl="1"/>
            <a:r>
              <a:rPr lang="en-US" dirty="0"/>
              <a:t>find the zeros of functions (solve equations numerically)</a:t>
            </a:r>
            <a:endParaRPr lang="en-US" sz="650" dirty="0"/>
          </a:p>
          <a:p>
            <a:pPr lvl="1"/>
            <a:r>
              <a:rPr lang="en-US" dirty="0"/>
              <a:t>numerically calculate the derivative of a function</a:t>
            </a:r>
            <a:endParaRPr lang="en-US" sz="650" dirty="0"/>
          </a:p>
          <a:p>
            <a:pPr lvl="1"/>
            <a:r>
              <a:rPr lang="en-US" dirty="0"/>
              <a:t>numerically calculate the value of a definite </a:t>
            </a:r>
            <a:r>
              <a:rPr lang="en-US" dirty="0" smtClean="0"/>
              <a:t>integral</a:t>
            </a:r>
          </a:p>
          <a:p>
            <a:pPr lvl="1"/>
            <a:endParaRPr lang="en-US" dirty="0"/>
          </a:p>
          <a:p>
            <a:r>
              <a:rPr lang="en-US" dirty="0"/>
              <a:t>Assignment: pg. 135 (1-48, skip </a:t>
            </a:r>
            <a:r>
              <a:rPr lang="en-US"/>
              <a:t>#</a:t>
            </a:r>
            <a:r>
              <a:rPr lang="en-US" smtClean="0"/>
              <a:t>17 &amp; #30)</a:t>
            </a:r>
            <a:endParaRPr lang="en-US" dirty="0"/>
          </a:p>
          <a:p>
            <a:r>
              <a:rPr lang="en-US" dirty="0"/>
              <a:t>Acceleration Project (AB only) – due the day after the 3.1-3.5 Test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82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3.5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Derivatives of trigonometric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80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3.5 derivatives of trig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CTM – </a:t>
                </a:r>
                <a:r>
                  <a:rPr lang="en-US" dirty="0" err="1" smtClean="0"/>
                  <a:t>Triggy</a:t>
                </a:r>
                <a:r>
                  <a:rPr lang="en-US" dirty="0" smtClean="0"/>
                  <a:t> Rules?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 smtClean="0"/>
                  <a:t> sin x = </a:t>
                </a:r>
                <a:r>
                  <a:rPr lang="en-US" dirty="0" err="1" smtClean="0"/>
                  <a:t>cos</a:t>
                </a:r>
                <a:r>
                  <a:rPr lang="en-US" dirty="0" smtClean="0"/>
                  <a:t> x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cos x </a:t>
                </a:r>
                <a:r>
                  <a:rPr lang="en-US" dirty="0"/>
                  <a:t>= </a:t>
                </a:r>
                <a:r>
                  <a:rPr lang="en-US" dirty="0" smtClean="0"/>
                  <a:t>- sin </a:t>
                </a:r>
                <a:r>
                  <a:rPr lang="en-US" dirty="0"/>
                  <a:t>x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tan x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𝑠𝑒𝑐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x</a:t>
                </a:r>
                <a:r>
                  <a:rPr lang="en-US" dirty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sec x </a:t>
                </a:r>
                <a:r>
                  <a:rPr lang="en-US" dirty="0"/>
                  <a:t>= </a:t>
                </a:r>
                <a:r>
                  <a:rPr lang="en-US" dirty="0" smtClean="0"/>
                  <a:t>sec x tan x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cot x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− </m:t>
                        </m:r>
                        <m:r>
                          <a:rPr lang="en-US" b="0" i="1" smtClean="0">
                            <a:latin typeface="Cambria Math"/>
                          </a:rPr>
                          <m:t>𝑐𝑠𝑐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x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csc x </a:t>
                </a:r>
                <a:r>
                  <a:rPr lang="en-US" dirty="0"/>
                  <a:t>= - </a:t>
                </a:r>
                <a:r>
                  <a:rPr lang="en-US" dirty="0" err="1" smtClean="0"/>
                  <a:t>csc</a:t>
                </a:r>
                <a:r>
                  <a:rPr lang="en-US" dirty="0" smtClean="0"/>
                  <a:t> x cot x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6600" dirty="0" smtClean="0"/>
                  <a:t>IF X IS IN RADIANS!!!</a:t>
                </a:r>
                <a:endParaRPr lang="en-US" sz="6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4772" t="-2695" b="-9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41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3.5 derivatives of trig functions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Example: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 smtClean="0"/>
                  <a:t>cos </a:t>
                </a:r>
                <a:r>
                  <a:rPr lang="en-US" dirty="0"/>
                  <a:t>x </a:t>
                </a:r>
                <a:endParaRPr lang="en-US" dirty="0" smtClean="0"/>
              </a:p>
              <a:p>
                <a:r>
                  <a:rPr lang="en-US" dirty="0" smtClean="0"/>
                  <a:t>Example: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tan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1+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sec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dirty="0" smtClean="0"/>
                  <a:t>Example: Find an equation for the line tangent to the graph of y = cot x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Example: </a:t>
                </a:r>
                <a:r>
                  <a:rPr lang="en-US" dirty="0"/>
                  <a:t>Find </a:t>
                </a:r>
                <a:r>
                  <a:rPr lang="en-US" dirty="0" smtClean="0"/>
                  <a:t>an equation </a:t>
                </a:r>
                <a:r>
                  <a:rPr lang="en-US" dirty="0"/>
                  <a:t>for the line </a:t>
                </a:r>
                <a:r>
                  <a:rPr lang="en-US" dirty="0" smtClean="0"/>
                  <a:t>normal to </a:t>
                </a:r>
                <a:r>
                  <a:rPr lang="en-US" dirty="0"/>
                  <a:t>the graph of y = cot x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75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3.5 derivatives of trig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Reminder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08738"/>
                  </p:ext>
                </p:extLst>
              </p:nvPr>
            </p:nvGraphicFramePr>
            <p:xfrm>
              <a:off x="228600" y="2209800"/>
              <a:ext cx="8686800" cy="3505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43400"/>
                    <a:gridCol w="4343400"/>
                  </a:tblGrid>
                  <a:tr h="675390">
                    <a:tc>
                      <a:txBody>
                        <a:bodyPr/>
                        <a:lstStyle/>
                        <a:p>
                          <a:r>
                            <a:rPr lang="en-US" baseline="0" dirty="0" smtClean="0"/>
                            <a:t>Original Function (y)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Position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914204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First Derivative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endChr m:val="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 smtClean="0"/>
                                    <m:t>y</m:t>
                                  </m:r>
                                  <m:r>
                                    <a:rPr lang="en-US" b="0" i="1" dirty="0" smtClean="0"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 smtClean="0"/>
                            <a:t> or</a:t>
                          </a:r>
                          <a:r>
                            <a:rPr lang="en-US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ctrlPr>
                                    <a:rPr lang="en-US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baseline="0" smtClean="0">
                                          <a:latin typeface="Cambria Math"/>
                                        </a:rPr>
                                        <m:t>𝑑𝑦</m:t>
                                      </m:r>
                                    </m:num>
                                    <m:den>
                                      <m:r>
                                        <a:rPr lang="en-US" b="0" i="1" baseline="0" smtClean="0">
                                          <a:latin typeface="Cambria Math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Velocity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957803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Second Derivative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endChr m:val="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 smtClean="0"/>
                                    <m:t>y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dirty="0" smtClean="0"/>
                                    <m:t>′′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 smtClean="0"/>
                            <a:t> or</a:t>
                          </a:r>
                          <a:r>
                            <a:rPr lang="en-US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ctrlPr>
                                    <a:rPr lang="en-US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 baseline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baseline="0" smtClean="0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b="0" i="1" baseline="0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b="0" i="1" baseline="0" smtClean="0">
                                          <a:latin typeface="Cambria Math"/>
                                        </a:rPr>
                                        <m:t>𝑦</m:t>
                                      </m:r>
                                    </m:num>
                                    <m:den>
                                      <m:r>
                                        <a:rPr lang="en-US" b="0" i="1" baseline="0" smtClean="0">
                                          <a:latin typeface="Cambria Math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en-US" b="0" i="1" baseline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baseline="0" smtClean="0"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b="0" i="1" baseline="0" smtClean="0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Acceleration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957803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Third Derivative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endChr m:val="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US" dirty="0" smtClean="0"/>
                                    <m:t>y</m:t>
                                  </m:r>
                                  <m:r>
                                    <a:rPr lang="en-US" b="0" i="1" dirty="0" smtClean="0">
                                      <a:latin typeface="Cambria Math"/>
                                    </a:rPr>
                                    <m:t>′′′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 smtClean="0"/>
                            <a:t> or</a:t>
                          </a:r>
                          <a:r>
                            <a:rPr lang="en-US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"/>
                                  <m:ctrlPr>
                                    <a:rPr lang="en-US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 baseline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baseline="0" smtClean="0">
                                              <a:latin typeface="Cambria Math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b="0" i="1" baseline="0" smtClean="0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r>
                                        <a:rPr lang="en-US" b="0" i="1" baseline="0" smtClean="0">
                                          <a:latin typeface="Cambria Math"/>
                                        </a:rPr>
                                        <m:t>𝑦</m:t>
                                      </m:r>
                                    </m:num>
                                    <m:den>
                                      <m:r>
                                        <a:rPr lang="en-US" b="0" i="1" baseline="0" smtClean="0">
                                          <a:latin typeface="Cambria Math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en-US" b="0" i="1" baseline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baseline="0" smtClean="0"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b="0" i="1" baseline="0" smtClean="0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Jerk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08738"/>
                  </p:ext>
                </p:extLst>
              </p:nvPr>
            </p:nvGraphicFramePr>
            <p:xfrm>
              <a:off x="228600" y="2209800"/>
              <a:ext cx="8686800" cy="3505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343400"/>
                    <a:gridCol w="4343400"/>
                  </a:tblGrid>
                  <a:tr h="675390">
                    <a:tc>
                      <a:txBody>
                        <a:bodyPr/>
                        <a:lstStyle/>
                        <a:p>
                          <a:r>
                            <a:rPr lang="en-US" baseline="0" dirty="0" smtClean="0"/>
                            <a:t>Original Function (y)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Position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9142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40" t="-100000" r="-99860" b="-20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Velocity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9578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40" t="-191083" r="-9986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Acceleration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9578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40" t="-291083" r="-998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Jerk</a:t>
                          </a:r>
                          <a:endParaRPr 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160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3.5 derivatives of trig functions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Example: Find the speed, velocity, acceleration, and jerk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𝑡</m:t>
                    </m:r>
                    <m:r>
                      <a:rPr lang="en-US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for a body with position </a:t>
                </a:r>
                <a:r>
                  <a:rPr lang="en-US" i="1" dirty="0"/>
                  <a:t>s</a:t>
                </a:r>
                <a:r>
                  <a:rPr lang="en-US" dirty="0"/>
                  <a:t> = sin </a:t>
                </a:r>
                <a:r>
                  <a:rPr lang="en-US" i="1" dirty="0" smtClean="0"/>
                  <a:t>t</a:t>
                </a:r>
                <a:r>
                  <a:rPr lang="en-US" dirty="0" smtClean="0"/>
                  <a:t>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Example: Find the speed, velocity, acceleration, and jerk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𝑡</m:t>
                    </m:r>
                    <m:r>
                      <a:rPr lang="en-US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/>
                  <a:t> for a body with position </a:t>
                </a:r>
                <a:r>
                  <a:rPr lang="en-US" i="1" dirty="0"/>
                  <a:t>s</a:t>
                </a:r>
                <a:r>
                  <a:rPr lang="en-US" dirty="0"/>
                  <a:t> = </a:t>
                </a:r>
                <a:r>
                  <a:rPr lang="en-US" dirty="0" smtClean="0"/>
                  <a:t>cos </a:t>
                </a:r>
                <a:r>
                  <a:rPr lang="en-US" i="1" dirty="0" smtClean="0"/>
                  <a:t>t</a:t>
                </a:r>
                <a:r>
                  <a:rPr lang="en-US" dirty="0" smtClean="0"/>
                  <a:t>.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Assignment: pg. 146 (1-23, 25-41, 44-49)</a:t>
                </a:r>
              </a:p>
              <a:p>
                <a:r>
                  <a:rPr lang="en-US" dirty="0" smtClean="0"/>
                  <a:t>Study your “Algebra Formulas” and “Trigonometry Formulas” sheets (can not use them on the test)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61" t="-2695" r="-982" b="-4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261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 Derivatives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Derivative – among other things, measures the  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     slope of the tangent line</a:t>
                </a:r>
              </a:p>
              <a:p>
                <a:pPr marL="0" indent="0">
                  <a:buNone/>
                </a:pPr>
                <a:r>
                  <a:rPr lang="en-US" dirty="0"/>
                  <a:t>                      - 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/>
                  <a:t> 0 “brings the points together”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𝑑𝑦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i="1">
                                <a:latin typeface="Cambria Math"/>
                              </a:rPr>
                              <m:t>h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h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  <m:r>
                              <a:rPr lang="en-US" i="1">
                                <a:latin typeface="Cambria Math"/>
                              </a:rPr>
                              <m:t>(</m:t>
                            </m:r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i="1">
                                <a:latin typeface="Cambria Math"/>
                              </a:rPr>
                              <m:t>)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h</m:t>
                            </m:r>
                          </m:den>
                        </m:f>
                      </m:e>
                    </m:func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(sometimes you will see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𝑑𝑥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as directions)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02" t="-1617" r="-2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51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 derivatives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Example: Find the derivative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endParaRPr lang="en-US" dirty="0"/>
              </a:p>
              <a:p>
                <a:r>
                  <a:rPr lang="en-US" dirty="0" smtClean="0"/>
                  <a:t>Derivative at a point: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</m:den>
                        </m:f>
                      </m:e>
                    </m:func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Example: Find the derivative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+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 at a = 2.</a:t>
                </a:r>
              </a:p>
              <a:p>
                <a:endParaRPr lang="en-US" dirty="0"/>
              </a:p>
              <a:p>
                <a:r>
                  <a:rPr lang="en-US" dirty="0" smtClean="0"/>
                  <a:t>Example: Find the equation of the lines tangent and normal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=2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 −3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 at x = 1.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61" t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71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 derivatives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Example 3 in book</a:t>
                </a:r>
              </a:p>
              <a:p>
                <a:r>
                  <a:rPr lang="en-US" dirty="0" smtClean="0"/>
                  <a:t>Example 4 in book</a:t>
                </a:r>
              </a:p>
              <a:p>
                <a:r>
                  <a:rPr lang="en-US" dirty="0" smtClean="0"/>
                  <a:t>One-sided derivatives: For a function to have a derivative at x = a: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h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h</m:t>
                            </m:r>
                          </m:den>
                        </m:f>
                      </m:e>
                    </m:func>
                    <m:r>
                      <a:rPr lang="en-US" b="0" i="1" smtClean="0">
                        <a:latin typeface="Cambria Math"/>
                      </a:rPr>
                      <m:t>= 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i="1">
                                <a:latin typeface="Cambria Math"/>
                              </a:rPr>
                              <m:t>h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h</m:t>
                                </m:r>
                              </m:e>
                            </m:d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  <m:r>
                              <a:rPr lang="en-US" i="1">
                                <a:latin typeface="Cambria Math"/>
                              </a:rPr>
                              <m:t>(</m:t>
                            </m:r>
                            <m:r>
                              <a:rPr lang="en-US" i="1">
                                <a:latin typeface="Cambria Math"/>
                              </a:rPr>
                              <m:t>𝑎</m:t>
                            </m:r>
                            <m:r>
                              <a:rPr lang="en-US" i="1">
                                <a:latin typeface="Cambria Math"/>
                              </a:rPr>
                              <m:t>)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h</m:t>
                            </m:r>
                          </m:den>
                        </m:f>
                      </m:e>
                    </m:func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(right-hand limit)              (left-hand limit)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02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10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 derivatives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Example: Show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𝑦</m:t>
                    </m:r>
                    <m:r>
                      <a:rPr lang="en-US" b="0" i="1" smtClean="0">
                        <a:latin typeface="Cambria Math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≤−1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−3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&gt;−1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 smtClean="0"/>
                  <a:t> does not have a derivative at x = -1.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(Book Example 6 is more like AP; 3.2 1-4 are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like those)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Assignment: pg. 105 (1-28, 31-42, 44)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87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3.2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22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 differentiability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Differentiable</a:t>
            </a:r>
          </a:p>
          <a:p>
            <a:pPr lvl="1"/>
            <a:r>
              <a:rPr lang="en-US" dirty="0" smtClean="0"/>
              <a:t>a graph is said to be “differentiable” at a point if the function has a finite value for the derivative that exists at that point (literally, that you are “able” to “differentiate” there)</a:t>
            </a:r>
          </a:p>
          <a:p>
            <a:pPr lvl="1"/>
            <a:r>
              <a:rPr lang="en-US" dirty="0" smtClean="0"/>
              <a:t>to prove a graph is differentiable at a point, you must show it is continuous at that point and that the left-hand derivative matches the right-hand derivative there</a:t>
            </a:r>
          </a:p>
          <a:p>
            <a:endParaRPr lang="en-US" dirty="0"/>
          </a:p>
          <a:p>
            <a:r>
              <a:rPr lang="en-US" dirty="0" smtClean="0"/>
              <a:t>Four ways a derivative might fail to exist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(pg. 109) [CTM – “</a:t>
            </a:r>
            <a:r>
              <a:rPr lang="en-US" dirty="0" err="1" smtClean="0"/>
              <a:t>Differentiabul</a:t>
            </a:r>
            <a:r>
              <a:rPr lang="en-US" dirty="0" smtClean="0"/>
              <a:t>”?]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67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667</TotalTime>
  <Words>717</Words>
  <Application>Microsoft Office PowerPoint</Application>
  <PresentationFormat>On-screen Show (4:3)</PresentationFormat>
  <Paragraphs>177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Cambria Math</vt:lpstr>
      <vt:lpstr>Franklin Gothic Book</vt:lpstr>
      <vt:lpstr>Franklin Gothic Medium</vt:lpstr>
      <vt:lpstr>Wingdings 2</vt:lpstr>
      <vt:lpstr>Trek</vt:lpstr>
      <vt:lpstr>3.1-3.5</vt:lpstr>
      <vt:lpstr>Derivatives</vt:lpstr>
      <vt:lpstr>3.1 Derivatives</vt:lpstr>
      <vt:lpstr>3.1 Derivatives</vt:lpstr>
      <vt:lpstr>3.1 derivatives</vt:lpstr>
      <vt:lpstr>3.1 derivatives</vt:lpstr>
      <vt:lpstr>3.1 derivatives</vt:lpstr>
      <vt:lpstr>differentiability</vt:lpstr>
      <vt:lpstr>3.2 differentiability</vt:lpstr>
      <vt:lpstr>3.2 differentiability</vt:lpstr>
      <vt:lpstr>3.2 differentiability</vt:lpstr>
      <vt:lpstr>3.2 Differentiability</vt:lpstr>
      <vt:lpstr>Rules for differentiation (SHORtcuts!)</vt:lpstr>
      <vt:lpstr>3.3 rules for differentiation</vt:lpstr>
      <vt:lpstr>3.3 rules for differentiation</vt:lpstr>
      <vt:lpstr>3.3 rules for differentiation</vt:lpstr>
      <vt:lpstr>3.3 Rules for differentiation</vt:lpstr>
      <vt:lpstr>3.3 Rules for differentiation </vt:lpstr>
      <vt:lpstr>Applications of the derivative</vt:lpstr>
      <vt:lpstr>3.4 applications of the derivative</vt:lpstr>
      <vt:lpstr>3.4 applications of the derivative</vt:lpstr>
      <vt:lpstr>3.4 applications of the derivative</vt:lpstr>
      <vt:lpstr>3.4 applications of the derivative</vt:lpstr>
      <vt:lpstr>3.4 applications of the derivative</vt:lpstr>
      <vt:lpstr>3.4 applications of the derivative</vt:lpstr>
      <vt:lpstr>3.4 applications of the derivative</vt:lpstr>
      <vt:lpstr>3.4 applications of the derivative</vt:lpstr>
      <vt:lpstr>3.4 applications of the derivative</vt:lpstr>
      <vt:lpstr>3.4 applications of the derivative</vt:lpstr>
      <vt:lpstr>3.4 A Note On Graphing Calculator Use</vt:lpstr>
      <vt:lpstr>Derivatives of trigonometric functions</vt:lpstr>
      <vt:lpstr>3.5 derivatives of trig functions</vt:lpstr>
      <vt:lpstr>3.5 derivatives of trig functions</vt:lpstr>
      <vt:lpstr>3.5 derivatives of trig functions</vt:lpstr>
      <vt:lpstr>3.5 derivatives of trig functions</vt:lpstr>
    </vt:vector>
  </TitlesOfParts>
  <Company>Monroe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</dc:title>
  <dc:creator>MPS</dc:creator>
  <cp:lastModifiedBy>Eric Rausch</cp:lastModifiedBy>
  <cp:revision>38</cp:revision>
  <cp:lastPrinted>2014-09-11T18:32:41Z</cp:lastPrinted>
  <dcterms:created xsi:type="dcterms:W3CDTF">2013-09-03T20:42:19Z</dcterms:created>
  <dcterms:modified xsi:type="dcterms:W3CDTF">2014-09-16T15:51:50Z</dcterms:modified>
</cp:coreProperties>
</file>