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88" r:id="rId6"/>
    <p:sldId id="289" r:id="rId7"/>
    <p:sldId id="260" r:id="rId8"/>
    <p:sldId id="261" r:id="rId9"/>
    <p:sldId id="262" r:id="rId10"/>
    <p:sldId id="263" r:id="rId11"/>
    <p:sldId id="264" r:id="rId12"/>
    <p:sldId id="265" r:id="rId13"/>
    <p:sldId id="280" r:id="rId14"/>
    <p:sldId id="266" r:id="rId15"/>
    <p:sldId id="267" r:id="rId16"/>
    <p:sldId id="268" r:id="rId17"/>
    <p:sldId id="290" r:id="rId18"/>
    <p:sldId id="291" r:id="rId19"/>
    <p:sldId id="269" r:id="rId20"/>
    <p:sldId id="270" r:id="rId21"/>
    <p:sldId id="271" r:id="rId22"/>
    <p:sldId id="272" r:id="rId23"/>
    <p:sldId id="273" r:id="rId24"/>
    <p:sldId id="274" r:id="rId25"/>
    <p:sldId id="275" r:id="rId26"/>
    <p:sldId id="276" r:id="rId27"/>
    <p:sldId id="277" r:id="rId28"/>
    <p:sldId id="278" r:id="rId29"/>
    <p:sldId id="279" r:id="rId30"/>
    <p:sldId id="281" r:id="rId31"/>
    <p:sldId id="282" r:id="rId32"/>
    <p:sldId id="283" r:id="rId33"/>
    <p:sldId id="285"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644"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95" name="Group 94"/>
          <p:cNvGrpSpPr/>
          <p:nvPr/>
        </p:nvGrpSpPr>
        <p:grpSpPr>
          <a:xfrm>
            <a:off x="0" y="-30477"/>
            <a:ext cx="9067800" cy="688927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fld id="{531B0F94-A491-4865-9314-51074624EB64}" type="datetimeFigureOut">
              <a:rPr lang="en-US" smtClean="0"/>
              <a:t>12/12/2014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3EF6D0-E307-43C2-B67D-1FB93A6027EF}" type="slidenum">
              <a:rPr lang="en-US" smtClean="0"/>
              <a:t>‹#›</a:t>
            </a:fld>
            <a:endParaRPr lang="en-US"/>
          </a:p>
        </p:txBody>
      </p:sp>
      <p:sp>
        <p:nvSpPr>
          <p:cNvPr id="113"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grpSp>
        <p:nvGrpSpPr>
          <p:cNvPr id="94" name="Group 93"/>
          <p:cNvGrpSpPr/>
          <p:nvPr/>
        </p:nvGrpSpPr>
        <p:grpSpPr>
          <a:xfrm>
            <a:off x="0" y="2057400"/>
            <a:ext cx="4801394"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1B0F94-A491-4865-9314-51074624EB64}" type="datetimeFigureOut">
              <a:rPr lang="en-US" smtClean="0"/>
              <a:t>12/12/2014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3EF6D0-E307-43C2-B67D-1FB93A6027E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1B0F94-A491-4865-9314-51074624EB64}" type="datetimeFigureOut">
              <a:rPr lang="en-US" smtClean="0"/>
              <a:t>12/12/2014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3EF6D0-E307-43C2-B67D-1FB93A6027EF}"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1B0F94-A491-4865-9314-51074624EB64}" type="datetimeFigureOut">
              <a:rPr lang="en-US" smtClean="0"/>
              <a:t>12/12/2014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3EF6D0-E307-43C2-B67D-1FB93A6027EF}"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grpSp>
        <p:nvGrpSpPr>
          <p:cNvPr id="7" name="Group 92"/>
          <p:cNvGrpSpPr/>
          <p:nvPr/>
        </p:nvGrpSpPr>
        <p:grpSpPr>
          <a:xfrm>
            <a:off x="1"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5" name="Title 94"/>
          <p:cNvSpPr>
            <a:spLocks noGrp="1"/>
          </p:cNvSpPr>
          <p:nvPr>
            <p:ph type="title"/>
          </p:nvPr>
        </p:nvSpPr>
        <p:spPr>
          <a:xfrm>
            <a:off x="457200" y="4463568"/>
            <a:ext cx="8305800" cy="1143000"/>
          </a:xfrm>
        </p:spPr>
        <p:txBody>
          <a:bodyPr/>
          <a:lstStyle/>
          <a:p>
            <a:r>
              <a:rPr lang="en-US" smtClean="0"/>
              <a:t>Click to edit Master title style</a:t>
            </a:r>
            <a:endParaRPr lang="en-US"/>
          </a:p>
        </p:txBody>
      </p:sp>
      <p:sp>
        <p:nvSpPr>
          <p:cNvPr id="2" name="Date Placeholder 1"/>
          <p:cNvSpPr>
            <a:spLocks noGrp="1"/>
          </p:cNvSpPr>
          <p:nvPr>
            <p:ph type="dt" sz="half" idx="10"/>
          </p:nvPr>
        </p:nvSpPr>
        <p:spPr/>
        <p:txBody>
          <a:bodyPr/>
          <a:lstStyle/>
          <a:p>
            <a:fld id="{531B0F94-A491-4865-9314-51074624EB64}" type="datetimeFigureOut">
              <a:rPr lang="en-US" smtClean="0"/>
              <a:t>12/12/2014</a:t>
            </a:fld>
            <a:endParaRPr lang="en-US"/>
          </a:p>
        </p:txBody>
      </p:sp>
      <p:sp>
        <p:nvSpPr>
          <p:cNvPr id="91" name="Footer Placeholder 90"/>
          <p:cNvSpPr>
            <a:spLocks noGrp="1"/>
          </p:cNvSpPr>
          <p:nvPr>
            <p:ph type="ftr" sz="quarter" idx="11"/>
          </p:nvPr>
        </p:nvSpPr>
        <p:spPr/>
        <p:txBody>
          <a:bodyPr/>
          <a:lstStyle/>
          <a:p>
            <a:endParaRPr lang="en-US"/>
          </a:p>
        </p:txBody>
      </p:sp>
      <p:sp>
        <p:nvSpPr>
          <p:cNvPr id="92" name="Slide Number Placeholder 91"/>
          <p:cNvSpPr>
            <a:spLocks noGrp="1"/>
          </p:cNvSpPr>
          <p:nvPr>
            <p:ph type="sldNum" sz="quarter" idx="12"/>
          </p:nvPr>
        </p:nvSpPr>
        <p:spPr/>
        <p:txBody>
          <a:bodyPr/>
          <a:lstStyle/>
          <a:p>
            <a:fld id="{B63EF6D0-E307-43C2-B67D-1FB93A6027EF}"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31B0F94-A491-4865-9314-51074624EB64}" type="datetimeFigureOut">
              <a:rPr lang="en-US" smtClean="0"/>
              <a:t>12/12/2014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3EF6D0-E307-43C2-B67D-1FB93A6027EF}"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31B0F94-A491-4865-9314-51074624EB64}" type="datetimeFigureOut">
              <a:rPr lang="en-US" smtClean="0"/>
              <a:t>12/12/2014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3EF6D0-E307-43C2-B67D-1FB93A6027EF}"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31B0F94-A491-4865-9314-51074624EB64}" type="datetimeFigureOut">
              <a:rPr lang="en-US" smtClean="0"/>
              <a:t>12/12/2014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3EF6D0-E307-43C2-B67D-1FB93A6027E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1B0F94-A491-4865-9314-51074624EB64}" type="datetimeFigureOut">
              <a:rPr lang="en-US" smtClean="0"/>
              <a:t>12/12/2014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3EF6D0-E307-43C2-B67D-1FB93A6027E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31B0F94-A491-4865-9314-51074624EB64}" type="datetimeFigureOut">
              <a:rPr lang="en-US" smtClean="0"/>
              <a:t>12/12/2014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3EF6D0-E307-43C2-B67D-1FB93A6027EF}" type="slidenum">
              <a:rPr lang="en-US" smtClean="0"/>
              <a:t>‹#›</a:t>
            </a:fld>
            <a:endParaRPr lang="en-US"/>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9" name="Straight Connector 38"/>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5" name="Date Placeholder 4"/>
          <p:cNvSpPr>
            <a:spLocks noGrp="1"/>
          </p:cNvSpPr>
          <p:nvPr>
            <p:ph type="dt" sz="half" idx="10"/>
          </p:nvPr>
        </p:nvSpPr>
        <p:spPr/>
        <p:txBody>
          <a:bodyPr/>
          <a:lstStyle/>
          <a:p>
            <a:fld id="{531B0F94-A491-4865-9314-51074624EB64}" type="datetimeFigureOut">
              <a:rPr lang="en-US" smtClean="0"/>
              <a:t>12/12/2014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3EF6D0-E307-43C2-B67D-1FB93A6027EF}" type="slidenum">
              <a:rPr lang="en-US" smtClean="0"/>
              <a:t>‹#›</a:t>
            </a:fld>
            <a:endParaRPr lang="en-US"/>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4" name="Straight Connector 33"/>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fld id="{531B0F94-A491-4865-9314-51074624EB64}" type="datetimeFigureOut">
              <a:rPr lang="en-US" smtClean="0"/>
              <a:t>12/12/2014</a:t>
            </a:fld>
            <a:endParaRPr lang="en-US"/>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fld id="{B63EF6D0-E307-43C2-B67D-1FB93A6027EF}"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Applications of the Derivative</a:t>
            </a:r>
            <a:endParaRPr lang="en-US" dirty="0"/>
          </a:p>
        </p:txBody>
      </p:sp>
      <p:sp>
        <p:nvSpPr>
          <p:cNvPr id="3" name="Subtitle 2"/>
          <p:cNvSpPr>
            <a:spLocks noGrp="1"/>
          </p:cNvSpPr>
          <p:nvPr>
            <p:ph type="subTitle" idx="1"/>
          </p:nvPr>
        </p:nvSpPr>
        <p:spPr/>
        <p:txBody>
          <a:bodyPr/>
          <a:lstStyle/>
          <a:p>
            <a:r>
              <a:rPr lang="en-US" dirty="0" smtClean="0"/>
              <a:t>Chapter 4</a:t>
            </a:r>
            <a:endParaRPr lang="en-US" dirty="0"/>
          </a:p>
        </p:txBody>
      </p:sp>
    </p:spTree>
    <p:extLst>
      <p:ext uri="{BB962C8B-B14F-4D97-AF65-F5344CB8AC3E}">
        <p14:creationId xmlns:p14="http://schemas.microsoft.com/office/powerpoint/2010/main" val="35431368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4.2 Mean Value Theorem</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Example: For the following, find the value of c guaranteed by the MVT on the interval [-2, 2]:</a:t>
                </a:r>
              </a:p>
              <a:p>
                <a:pPr lvl="1"/>
                <a14:m>
                  <m:oMath xmlns:m="http://schemas.openxmlformats.org/officeDocument/2006/math">
                    <m:r>
                      <a:rPr lang="en-US" b="0" i="1" smtClean="0">
                        <a:latin typeface="Cambria Math"/>
                      </a:rPr>
                      <m:t>𝑓</m:t>
                    </m:r>
                    <m:d>
                      <m:dPr>
                        <m:ctrlPr>
                          <a:rPr lang="en-US" b="0" i="1" smtClean="0">
                            <a:latin typeface="Cambria Math" panose="02040503050406030204" pitchFamily="18" charset="0"/>
                          </a:rPr>
                        </m:ctrlPr>
                      </m:dPr>
                      <m:e>
                        <m:r>
                          <a:rPr lang="en-US" b="0" i="1" smtClean="0">
                            <a:latin typeface="Cambria Math"/>
                          </a:rPr>
                          <m:t>𝑥</m:t>
                        </m:r>
                      </m:e>
                    </m:d>
                    <m:r>
                      <a:rPr lang="en-US" b="0" i="1" smtClean="0">
                        <a:latin typeface="Cambria Math"/>
                      </a:rPr>
                      <m:t>= </m:t>
                    </m:r>
                    <m:sSup>
                      <m:sSupPr>
                        <m:ctrlPr>
                          <a:rPr lang="en-US" b="0" i="1" smtClean="0">
                            <a:latin typeface="Cambria Math" panose="02040503050406030204" pitchFamily="18" charset="0"/>
                          </a:rPr>
                        </m:ctrlPr>
                      </m:sSupPr>
                      <m:e>
                        <m:r>
                          <a:rPr lang="en-US" b="0" i="1" smtClean="0">
                            <a:latin typeface="Cambria Math"/>
                          </a:rPr>
                          <m:t>𝑥</m:t>
                        </m:r>
                      </m:e>
                      <m:sup>
                        <m:r>
                          <a:rPr lang="en-US" b="0" i="1" smtClean="0">
                            <a:latin typeface="Cambria Math"/>
                          </a:rPr>
                          <m:t>3</m:t>
                        </m:r>
                      </m:sup>
                    </m:sSup>
                    <m:r>
                      <a:rPr lang="en-US" b="0" i="1" smtClean="0">
                        <a:latin typeface="Cambria Math"/>
                      </a:rPr>
                      <m:t> −</m:t>
                    </m:r>
                    <m:r>
                      <a:rPr lang="en-US" b="0" i="1" smtClean="0">
                        <a:latin typeface="Cambria Math"/>
                      </a:rPr>
                      <m:t>𝑥</m:t>
                    </m:r>
                  </m:oMath>
                </a14:m>
                <a:endParaRPr lang="en-US" dirty="0" smtClean="0"/>
              </a:p>
              <a:p>
                <a:pPr lvl="1"/>
                <a14:m>
                  <m:oMath xmlns:m="http://schemas.openxmlformats.org/officeDocument/2006/math">
                    <m:r>
                      <a:rPr lang="en-US" i="1">
                        <a:latin typeface="Cambria Math"/>
                      </a:rPr>
                      <m:t>𝑓</m:t>
                    </m:r>
                    <m:d>
                      <m:dPr>
                        <m:ctrlPr>
                          <a:rPr lang="en-US" i="1">
                            <a:latin typeface="Cambria Math" panose="02040503050406030204" pitchFamily="18" charset="0"/>
                          </a:rPr>
                        </m:ctrlPr>
                      </m:dPr>
                      <m:e>
                        <m:r>
                          <a:rPr lang="en-US" i="1">
                            <a:latin typeface="Cambria Math"/>
                          </a:rPr>
                          <m:t>𝑥</m:t>
                        </m:r>
                      </m:e>
                    </m:d>
                    <m:r>
                      <a:rPr lang="en-US" i="1">
                        <a:latin typeface="Cambria Math"/>
                      </a:rPr>
                      <m:t>=</m:t>
                    </m:r>
                  </m:oMath>
                </a14:m>
                <a:r>
                  <a:rPr lang="en-US" dirty="0" smtClean="0"/>
                  <a:t> [[x]]</a:t>
                </a:r>
                <a:endParaRPr lang="en-US" dirty="0"/>
              </a:p>
              <a:p>
                <a:pPr lvl="1"/>
                <a14:m>
                  <m:oMath xmlns:m="http://schemas.openxmlformats.org/officeDocument/2006/math">
                    <m:r>
                      <a:rPr lang="en-US" i="1">
                        <a:latin typeface="Cambria Math"/>
                      </a:rPr>
                      <m:t>𝑓</m:t>
                    </m:r>
                    <m:d>
                      <m:dPr>
                        <m:ctrlPr>
                          <a:rPr lang="en-US" i="1">
                            <a:latin typeface="Cambria Math" panose="02040503050406030204" pitchFamily="18" charset="0"/>
                          </a:rPr>
                        </m:ctrlPr>
                      </m:dPr>
                      <m:e>
                        <m:r>
                          <a:rPr lang="en-US" i="1">
                            <a:latin typeface="Cambria Math"/>
                          </a:rPr>
                          <m:t>𝑥</m:t>
                        </m:r>
                      </m:e>
                    </m:d>
                    <m:r>
                      <a:rPr lang="en-US" i="1">
                        <a:latin typeface="Cambria Math"/>
                      </a:rPr>
                      <m:t>=</m:t>
                    </m:r>
                    <m:r>
                      <a:rPr lang="en-US" b="0" i="1" smtClean="0">
                        <a:latin typeface="Cambria Math"/>
                      </a:rPr>
                      <m:t> </m:t>
                    </m:r>
                    <m:rad>
                      <m:radPr>
                        <m:degHide m:val="on"/>
                        <m:ctrlPr>
                          <a:rPr lang="en-US" b="0" i="1" smtClean="0">
                            <a:latin typeface="Cambria Math" panose="02040503050406030204" pitchFamily="18" charset="0"/>
                          </a:rPr>
                        </m:ctrlPr>
                      </m:radPr>
                      <m:deg/>
                      <m:e>
                        <m:r>
                          <a:rPr lang="en-US" b="0" i="1" smtClean="0">
                            <a:latin typeface="Cambria Math"/>
                          </a:rPr>
                          <m:t>𝑥</m:t>
                        </m:r>
                        <m:r>
                          <a:rPr lang="en-US" b="0" i="1" smtClean="0">
                            <a:latin typeface="Cambria Math"/>
                          </a:rPr>
                          <m:t>+2</m:t>
                        </m:r>
                      </m:e>
                    </m:rad>
                  </m:oMath>
                </a14:m>
                <a:endParaRPr lang="en-US" dirty="0"/>
              </a:p>
              <a:p>
                <a:pPr lvl="1"/>
                <a:endParaRPr lang="en-US" dirty="0" smtClean="0"/>
              </a:p>
              <a:p>
                <a:r>
                  <a:rPr lang="en-US" dirty="0" smtClean="0"/>
                  <a:t>This theorem actually means so much more than “find c.”  It is, arguably, the greatest theorem in Calculus.  Time for a project!</a:t>
                </a: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963" t="-1078"/>
                </a:stretch>
              </a:blipFill>
            </p:spPr>
            <p:txBody>
              <a:bodyPr/>
              <a:lstStyle/>
              <a:p>
                <a:r>
                  <a:rPr lang="en-US">
                    <a:noFill/>
                  </a:rPr>
                  <a:t> </a:t>
                </a:r>
              </a:p>
            </p:txBody>
          </p:sp>
        </mc:Fallback>
      </mc:AlternateContent>
    </p:spTree>
    <p:extLst>
      <p:ext uri="{BB962C8B-B14F-4D97-AF65-F5344CB8AC3E}">
        <p14:creationId xmlns:p14="http://schemas.microsoft.com/office/powerpoint/2010/main" val="3307277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3">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 calcmode="lin" valueType="num">
                                      <p:cBhvr>
                                        <p:cTn id="14"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 calcmode="lin" valueType="num">
                                      <p:cBhvr>
                                        <p:cTn id="21"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23"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4.2 Mean Value Theorem Project</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en-US" dirty="0"/>
              <a:t>You will </a:t>
            </a:r>
            <a:r>
              <a:rPr lang="en-US" b="1" i="1" u="sng" dirty="0"/>
              <a:t>SAFELY</a:t>
            </a:r>
            <a:r>
              <a:rPr lang="en-US" dirty="0"/>
              <a:t> and </a:t>
            </a:r>
            <a:r>
              <a:rPr lang="en-US" b="1" i="1" u="sng" dirty="0"/>
              <a:t>LEGALLY</a:t>
            </a:r>
            <a:r>
              <a:rPr lang="en-US" dirty="0"/>
              <a:t> check the speedometer of a vehicle.  You will need the help of one other person (one to drive and one to take the data) who may or may not be from class.</a:t>
            </a:r>
          </a:p>
          <a:p>
            <a:pPr marL="0" indent="0">
              <a:buNone/>
            </a:pPr>
            <a:r>
              <a:rPr lang="en-US" dirty="0"/>
              <a:t> </a:t>
            </a:r>
          </a:p>
          <a:p>
            <a:pPr marL="0" indent="0">
              <a:buNone/>
            </a:pPr>
            <a:r>
              <a:rPr lang="en-US" dirty="0"/>
              <a:t>1. Either set the cruise control or keep the speedometer needle steady while driving on a section of Interstate.  </a:t>
            </a:r>
          </a:p>
          <a:p>
            <a:endParaRPr lang="en-US" dirty="0"/>
          </a:p>
          <a:p>
            <a:pPr marL="0" indent="0">
              <a:buNone/>
            </a:pPr>
            <a:r>
              <a:rPr lang="en-US" dirty="0"/>
              <a:t>2. As the vehicle passes a mile marker, start a stopwatch.  Time the distance from one mile marker to the next.</a:t>
            </a:r>
          </a:p>
          <a:p>
            <a:endParaRPr lang="en-US" dirty="0"/>
          </a:p>
          <a:p>
            <a:pPr marL="0" indent="0">
              <a:buNone/>
            </a:pPr>
            <a:r>
              <a:rPr lang="en-US" dirty="0"/>
              <a:t>3. Calculate your average velocity.</a:t>
            </a:r>
          </a:p>
          <a:p>
            <a:endParaRPr lang="en-US" dirty="0"/>
          </a:p>
          <a:p>
            <a:pPr marL="0" indent="0">
              <a:buNone/>
            </a:pPr>
            <a:r>
              <a:rPr lang="en-US" dirty="0" smtClean="0"/>
              <a:t>4. </a:t>
            </a:r>
            <a:r>
              <a:rPr lang="en-US" dirty="0"/>
              <a:t>Discuss the relationship between your average velocity and your instantaneous velocities.  What does this say about your speedometer?  What does this have to do with the MVT?</a:t>
            </a:r>
          </a:p>
        </p:txBody>
      </p:sp>
    </p:spTree>
    <p:extLst>
      <p:ext uri="{BB962C8B-B14F-4D97-AF65-F5344CB8AC3E}">
        <p14:creationId xmlns:p14="http://schemas.microsoft.com/office/powerpoint/2010/main" val="35143901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4.2 Almost the First Derivative Test</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smtClean="0"/>
                  <a:t>And now for something completely different.</a:t>
                </a:r>
              </a:p>
              <a:p>
                <a:pPr lvl="1"/>
                <a:r>
                  <a:rPr lang="en-US" dirty="0" smtClean="0"/>
                  <a:t>If f’(x) &gt; 0, f(x) is increasing</a:t>
                </a:r>
              </a:p>
              <a:p>
                <a:pPr lvl="1"/>
                <a:r>
                  <a:rPr lang="en-US" dirty="0" smtClean="0"/>
                  <a:t>If f’(x) &lt; 0, f(x) is decreasing</a:t>
                </a:r>
              </a:p>
              <a:p>
                <a:pPr lvl="1"/>
                <a:r>
                  <a:rPr lang="en-US" dirty="0" smtClean="0"/>
                  <a:t>Note: f(x) increasing does not guarantee f’(x) &gt; 0 (i.e. </a:t>
                </a:r>
                <a14:m>
                  <m:oMath xmlns:m="http://schemas.openxmlformats.org/officeDocument/2006/math">
                    <m:r>
                      <a:rPr lang="en-US" b="0" i="1" smtClean="0">
                        <a:latin typeface="Cambria Math"/>
                      </a:rPr>
                      <m:t>𝑦</m:t>
                    </m:r>
                    <m:r>
                      <a:rPr lang="en-US" b="0" i="1" smtClean="0">
                        <a:latin typeface="Cambria Math"/>
                      </a:rPr>
                      <m:t>= </m:t>
                    </m:r>
                    <m:sSup>
                      <m:sSupPr>
                        <m:ctrlPr>
                          <a:rPr lang="en-US" b="0" i="1" smtClean="0">
                            <a:latin typeface="Cambria Math" panose="02040503050406030204" pitchFamily="18" charset="0"/>
                          </a:rPr>
                        </m:ctrlPr>
                      </m:sSupPr>
                      <m:e>
                        <m:r>
                          <a:rPr lang="en-US" b="0" i="1" smtClean="0">
                            <a:latin typeface="Cambria Math"/>
                          </a:rPr>
                          <m:t>𝑥</m:t>
                        </m:r>
                      </m:e>
                      <m:sup>
                        <m:r>
                          <a:rPr lang="en-US" b="0" i="1" smtClean="0">
                            <a:latin typeface="Cambria Math"/>
                          </a:rPr>
                          <m:t>3</m:t>
                        </m:r>
                      </m:sup>
                    </m:sSup>
                  </m:oMath>
                </a14:m>
                <a:r>
                  <a:rPr lang="en-US" dirty="0" smtClean="0"/>
                  <a:t> at x = 0)</a:t>
                </a:r>
              </a:p>
              <a:p>
                <a:pPr lvl="1"/>
                <a:endParaRPr lang="en-US" dirty="0"/>
              </a:p>
              <a:p>
                <a:r>
                  <a:rPr lang="en-US" dirty="0" smtClean="0"/>
                  <a:t>Example: For </a:t>
                </a:r>
                <a14:m>
                  <m:oMath xmlns:m="http://schemas.openxmlformats.org/officeDocument/2006/math">
                    <m:r>
                      <a:rPr lang="en-US" b="0" i="1" smtClean="0">
                        <a:latin typeface="Cambria Math"/>
                      </a:rPr>
                      <m:t>𝑓</m:t>
                    </m:r>
                    <m:d>
                      <m:dPr>
                        <m:ctrlPr>
                          <a:rPr lang="en-US" b="0" i="1" smtClean="0">
                            <a:latin typeface="Cambria Math" panose="02040503050406030204" pitchFamily="18" charset="0"/>
                          </a:rPr>
                        </m:ctrlPr>
                      </m:dPr>
                      <m:e>
                        <m:r>
                          <a:rPr lang="en-US" b="0" i="1" smtClean="0">
                            <a:latin typeface="Cambria Math"/>
                          </a:rPr>
                          <m:t>𝑥</m:t>
                        </m:r>
                      </m:e>
                    </m:d>
                    <m:r>
                      <a:rPr lang="en-US" b="0" i="1" smtClean="0">
                        <a:latin typeface="Cambria Math"/>
                      </a:rPr>
                      <m:t>= </m:t>
                    </m:r>
                    <m:sSup>
                      <m:sSupPr>
                        <m:ctrlPr>
                          <a:rPr lang="en-US" b="0" i="1" smtClean="0">
                            <a:latin typeface="Cambria Math" panose="02040503050406030204" pitchFamily="18" charset="0"/>
                          </a:rPr>
                        </m:ctrlPr>
                      </m:sSupPr>
                      <m:e>
                        <m:r>
                          <a:rPr lang="en-US" b="0" i="1" smtClean="0">
                            <a:latin typeface="Cambria Math"/>
                          </a:rPr>
                          <m:t>𝑥</m:t>
                        </m:r>
                      </m:e>
                      <m:sup>
                        <m:r>
                          <a:rPr lang="en-US" b="0" i="1" smtClean="0">
                            <a:latin typeface="Cambria Math"/>
                          </a:rPr>
                          <m:t>3</m:t>
                        </m:r>
                      </m:sup>
                    </m:sSup>
                    <m:r>
                      <a:rPr lang="en-US" b="0" i="1" smtClean="0">
                        <a:latin typeface="Cambria Math"/>
                      </a:rPr>
                      <m:t> −</m:t>
                    </m:r>
                    <m:r>
                      <a:rPr lang="en-US" b="0" i="1" smtClean="0">
                        <a:latin typeface="Cambria Math"/>
                      </a:rPr>
                      <m:t>𝑥</m:t>
                    </m:r>
                  </m:oMath>
                </a14:m>
                <a:r>
                  <a:rPr lang="en-US" dirty="0" smtClean="0"/>
                  <a:t>, find the local </a:t>
                </a:r>
                <a:r>
                  <a:rPr lang="en-US" dirty="0" err="1" smtClean="0"/>
                  <a:t>extrema</a:t>
                </a:r>
                <a:r>
                  <a:rPr lang="en-US" dirty="0" smtClean="0"/>
                  <a:t>, intervals where f(x) is increasing, and intervals where f(x) is decreasing.</a:t>
                </a:r>
              </a:p>
              <a:p>
                <a:endParaRPr lang="en-US" dirty="0"/>
              </a:p>
              <a:p>
                <a:r>
                  <a:rPr lang="en-US" dirty="0"/>
                  <a:t>Example: For </a:t>
                </a:r>
                <a14:m>
                  <m:oMath xmlns:m="http://schemas.openxmlformats.org/officeDocument/2006/math">
                    <m:r>
                      <a:rPr lang="en-US" i="1">
                        <a:latin typeface="Cambria Math"/>
                      </a:rPr>
                      <m:t>𝑓</m:t>
                    </m:r>
                    <m:d>
                      <m:dPr>
                        <m:ctrlPr>
                          <a:rPr lang="en-US" i="1">
                            <a:latin typeface="Cambria Math" panose="02040503050406030204" pitchFamily="18" charset="0"/>
                          </a:rPr>
                        </m:ctrlPr>
                      </m:dPr>
                      <m:e>
                        <m:r>
                          <a:rPr lang="en-US" i="1">
                            <a:latin typeface="Cambria Math"/>
                          </a:rPr>
                          <m:t>𝑥</m:t>
                        </m:r>
                      </m:e>
                    </m:d>
                    <m:r>
                      <a:rPr lang="en-US" i="1">
                        <a:latin typeface="Cambria Math"/>
                      </a:rPr>
                      <m:t>= </m:t>
                    </m:r>
                    <m:r>
                      <a:rPr lang="en-US" i="1">
                        <a:latin typeface="Cambria Math"/>
                      </a:rPr>
                      <m:t>𝑥</m:t>
                    </m:r>
                    <m:func>
                      <m:funcPr>
                        <m:ctrlPr>
                          <a:rPr lang="en-US" b="0" i="1" smtClean="0">
                            <a:latin typeface="Cambria Math" panose="02040503050406030204" pitchFamily="18" charset="0"/>
                          </a:rPr>
                        </m:ctrlPr>
                      </m:funcPr>
                      <m:fName>
                        <m:r>
                          <m:rPr>
                            <m:sty m:val="p"/>
                          </m:rPr>
                          <a:rPr lang="en-US" b="0" i="0" smtClean="0">
                            <a:latin typeface="Cambria Math"/>
                          </a:rPr>
                          <m:t>ln</m:t>
                        </m:r>
                      </m:fName>
                      <m:e>
                        <m:r>
                          <a:rPr lang="en-US" b="0" i="1" smtClean="0">
                            <a:latin typeface="Cambria Math"/>
                          </a:rPr>
                          <m:t>𝑥</m:t>
                        </m:r>
                      </m:e>
                    </m:func>
                  </m:oMath>
                </a14:m>
                <a:r>
                  <a:rPr lang="en-US" dirty="0"/>
                  <a:t>, find the local </a:t>
                </a:r>
                <a:r>
                  <a:rPr lang="en-US" dirty="0" err="1"/>
                  <a:t>extrema</a:t>
                </a:r>
                <a:r>
                  <a:rPr lang="en-US" dirty="0"/>
                  <a:t>, intervals where f(x) is increasing, and intervals where f(x) is decreasing</a:t>
                </a:r>
                <a:r>
                  <a:rPr lang="en-US" dirty="0" smtClean="0"/>
                  <a:t>.</a:t>
                </a:r>
              </a:p>
              <a:p>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963" t="-1078" r="-444"/>
                </a:stretch>
              </a:blipFill>
            </p:spPr>
            <p:txBody>
              <a:bodyPr/>
              <a:lstStyle/>
              <a:p>
                <a:r>
                  <a:rPr lang="en-US">
                    <a:noFill/>
                  </a:rPr>
                  <a:t> </a:t>
                </a:r>
              </a:p>
            </p:txBody>
          </p:sp>
        </mc:Fallback>
      </mc:AlternateContent>
    </p:spTree>
    <p:extLst>
      <p:ext uri="{BB962C8B-B14F-4D97-AF65-F5344CB8AC3E}">
        <p14:creationId xmlns:p14="http://schemas.microsoft.com/office/powerpoint/2010/main" val="4249074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 calcmode="lin" valueType="num">
                                      <p:cBhvr>
                                        <p:cTn id="28"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0" dur="5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p:cTn id="35"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4.2 A Note On Graphing Calculator Use</a:t>
            </a:r>
            <a:endParaRPr lang="en-US" dirty="0"/>
          </a:p>
        </p:txBody>
      </p:sp>
      <p:sp>
        <p:nvSpPr>
          <p:cNvPr id="3" name="Content Placeholder 2"/>
          <p:cNvSpPr>
            <a:spLocks noGrp="1"/>
          </p:cNvSpPr>
          <p:nvPr>
            <p:ph idx="1"/>
          </p:nvPr>
        </p:nvSpPr>
        <p:spPr/>
        <p:txBody>
          <a:bodyPr/>
          <a:lstStyle/>
          <a:p>
            <a:r>
              <a:rPr lang="en-US" dirty="0" smtClean="0"/>
              <a:t>On the AP Test (and so in here) there are only four things you are allowed to say “my calculator told me”</a:t>
            </a:r>
          </a:p>
          <a:p>
            <a:pPr lvl="1"/>
            <a:r>
              <a:rPr lang="en-US" dirty="0"/>
              <a:t>plot the graph of a function within an arbitrary viewing window</a:t>
            </a:r>
            <a:endParaRPr lang="en-US" sz="650" dirty="0"/>
          </a:p>
          <a:p>
            <a:pPr lvl="1"/>
            <a:r>
              <a:rPr lang="en-US" dirty="0"/>
              <a:t>find the zeros of functions (solve equations numerically)</a:t>
            </a:r>
            <a:endParaRPr lang="en-US" sz="650" dirty="0"/>
          </a:p>
          <a:p>
            <a:pPr lvl="1"/>
            <a:r>
              <a:rPr lang="en-US" dirty="0"/>
              <a:t>numerically calculate the derivative of a function</a:t>
            </a:r>
            <a:endParaRPr lang="en-US" sz="650" dirty="0"/>
          </a:p>
          <a:p>
            <a:pPr lvl="1"/>
            <a:r>
              <a:rPr lang="en-US" dirty="0"/>
              <a:t>numerically calculate the value of a definite </a:t>
            </a:r>
            <a:r>
              <a:rPr lang="en-US" dirty="0" smtClean="0"/>
              <a:t>integral</a:t>
            </a:r>
          </a:p>
          <a:p>
            <a:pPr lvl="1"/>
            <a:endParaRPr lang="en-US" dirty="0"/>
          </a:p>
          <a:p>
            <a:r>
              <a:rPr lang="en-US" dirty="0"/>
              <a:t>Assignment: pg. 202 (1-28, 39-42, 45-54, 56)</a:t>
            </a:r>
          </a:p>
          <a:p>
            <a:r>
              <a:rPr lang="en-US" dirty="0"/>
              <a:t>Project – due the day after the Chapter 4 Test</a:t>
            </a:r>
          </a:p>
          <a:p>
            <a:endParaRPr lang="en-US" dirty="0"/>
          </a:p>
        </p:txBody>
      </p:sp>
    </p:spTree>
    <p:extLst>
      <p:ext uri="{BB962C8B-B14F-4D97-AF65-F5344CB8AC3E}">
        <p14:creationId xmlns:p14="http://schemas.microsoft.com/office/powerpoint/2010/main" val="349808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 calcmode="lin" valueType="num">
                                      <p:cBhvr>
                                        <p:cTn id="7"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8"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9" dur="500"/>
                                        <p:tgtEl>
                                          <p:spTgt spid="3">
                                            <p:txEl>
                                              <p:pRg st="6" end="6"/>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xEl>
                                              <p:pRg st="7" end="7"/>
                                            </p:txEl>
                                          </p:spTgt>
                                        </p:tgtEl>
                                        <p:attrNameLst>
                                          <p:attrName>style.visibility</p:attrName>
                                        </p:attrNameLst>
                                      </p:cBhvr>
                                      <p:to>
                                        <p:strVal val="visible"/>
                                      </p:to>
                                    </p:set>
                                    <p:anim calcmode="lin" valueType="num">
                                      <p:cBhvr>
                                        <p:cTn id="12"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14"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4.3</a:t>
            </a:r>
            <a:endParaRPr lang="en-US" dirty="0"/>
          </a:p>
        </p:txBody>
      </p:sp>
      <p:sp>
        <p:nvSpPr>
          <p:cNvPr id="3" name="Title 2"/>
          <p:cNvSpPr>
            <a:spLocks noGrp="1"/>
          </p:cNvSpPr>
          <p:nvPr>
            <p:ph type="title"/>
          </p:nvPr>
        </p:nvSpPr>
        <p:spPr/>
        <p:txBody>
          <a:bodyPr>
            <a:normAutofit fontScale="90000"/>
          </a:bodyPr>
          <a:lstStyle/>
          <a:p>
            <a:r>
              <a:rPr lang="en-US" dirty="0" smtClean="0"/>
              <a:t>First and Second Derivative Tests</a:t>
            </a:r>
            <a:br>
              <a:rPr lang="en-US" dirty="0" smtClean="0"/>
            </a:br>
            <a:r>
              <a:rPr lang="en-US" dirty="0" smtClean="0"/>
              <a:t>(derivatives, concavity, and inflection points)</a:t>
            </a:r>
            <a:endParaRPr lang="en-US" dirty="0"/>
          </a:p>
        </p:txBody>
      </p:sp>
    </p:spTree>
    <p:extLst>
      <p:ext uri="{BB962C8B-B14F-4D97-AF65-F5344CB8AC3E}">
        <p14:creationId xmlns:p14="http://schemas.microsoft.com/office/powerpoint/2010/main" val="13444627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4.3 First Derivative Test</a:t>
            </a:r>
            <a:endParaRPr lang="en-US" dirty="0"/>
          </a:p>
        </p:txBody>
      </p:sp>
      <p:sp>
        <p:nvSpPr>
          <p:cNvPr id="3" name="Content Placeholder 2"/>
          <p:cNvSpPr>
            <a:spLocks noGrp="1"/>
          </p:cNvSpPr>
          <p:nvPr>
            <p:ph idx="1"/>
          </p:nvPr>
        </p:nvSpPr>
        <p:spPr/>
        <p:txBody>
          <a:bodyPr>
            <a:normAutofit/>
          </a:bodyPr>
          <a:lstStyle/>
          <a:p>
            <a:r>
              <a:rPr lang="en-US" dirty="0" smtClean="0"/>
              <a:t>First Derivative Test (for finding local </a:t>
            </a:r>
            <a:r>
              <a:rPr lang="en-US" dirty="0" err="1" smtClean="0"/>
              <a:t>extrema</a:t>
            </a:r>
            <a:r>
              <a:rPr lang="en-US" dirty="0" smtClean="0"/>
              <a:t>)</a:t>
            </a:r>
          </a:p>
          <a:p>
            <a:pPr lvl="1"/>
            <a:r>
              <a:rPr lang="en-US" dirty="0" smtClean="0"/>
              <a:t>Find all critical numbers (derivative is zero or undefined).</a:t>
            </a:r>
          </a:p>
          <a:p>
            <a:pPr lvl="1"/>
            <a:r>
              <a:rPr lang="en-US" dirty="0" smtClean="0"/>
              <a:t>Find test points for each region created by the critical numbers.</a:t>
            </a:r>
          </a:p>
          <a:p>
            <a:pPr lvl="1"/>
            <a:r>
              <a:rPr lang="en-US" dirty="0" smtClean="0"/>
              <a:t>Use test points to see where the function is increasing or decreasing.</a:t>
            </a:r>
          </a:p>
          <a:p>
            <a:pPr lvl="1"/>
            <a:r>
              <a:rPr lang="en-US" dirty="0" smtClean="0"/>
              <a:t>Look for a change of directions.</a:t>
            </a:r>
          </a:p>
          <a:p>
            <a:pPr lvl="2"/>
            <a:r>
              <a:rPr lang="en-US" dirty="0" smtClean="0"/>
              <a:t>A switch from increasing to decreasing indicates a local maximum.</a:t>
            </a:r>
          </a:p>
          <a:p>
            <a:pPr lvl="2"/>
            <a:r>
              <a:rPr lang="en-US" dirty="0" smtClean="0"/>
              <a:t>A switch from decreasing to increasing indicates a local minimum.</a:t>
            </a:r>
          </a:p>
          <a:p>
            <a:pPr lvl="1"/>
            <a:r>
              <a:rPr lang="en-US" dirty="0" smtClean="0"/>
              <a:t>“On the Role of Sign Charts in AP© Calculus Exams for Justifying Local or Absolute </a:t>
            </a:r>
            <a:r>
              <a:rPr lang="en-US" dirty="0" err="1" smtClean="0"/>
              <a:t>Extrema</a:t>
            </a:r>
            <a:r>
              <a:rPr lang="en-US" dirty="0" smtClean="0"/>
              <a:t>”</a:t>
            </a:r>
          </a:p>
          <a:p>
            <a:pPr lvl="2"/>
            <a:endParaRPr lang="en-US" dirty="0"/>
          </a:p>
          <a:p>
            <a:endParaRPr lang="en-US" dirty="0"/>
          </a:p>
        </p:txBody>
      </p:sp>
    </p:spTree>
    <p:extLst>
      <p:ext uri="{BB962C8B-B14F-4D97-AF65-F5344CB8AC3E}">
        <p14:creationId xmlns:p14="http://schemas.microsoft.com/office/powerpoint/2010/main" val="29168914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4.3 First Derivative Test &amp; Concavity</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a:t>Example: Find the local </a:t>
                </a:r>
                <a:r>
                  <a:rPr lang="en-US" dirty="0" err="1"/>
                  <a:t>extrema</a:t>
                </a:r>
                <a:r>
                  <a:rPr lang="en-US" dirty="0"/>
                  <a:t> of </a:t>
                </a:r>
                <a14:m>
                  <m:oMath xmlns:m="http://schemas.openxmlformats.org/officeDocument/2006/math">
                    <m:r>
                      <a:rPr lang="en-US" i="1">
                        <a:latin typeface="Cambria Math"/>
                      </a:rPr>
                      <m:t>𝑦</m:t>
                    </m:r>
                    <m:r>
                      <a:rPr lang="en-US" i="1">
                        <a:latin typeface="Cambria Math"/>
                      </a:rPr>
                      <m:t>= </m:t>
                    </m:r>
                    <m:sSup>
                      <m:sSupPr>
                        <m:ctrlPr>
                          <a:rPr lang="en-US" i="1">
                            <a:latin typeface="Cambria Math" panose="02040503050406030204" pitchFamily="18" charset="0"/>
                          </a:rPr>
                        </m:ctrlPr>
                      </m:sSupPr>
                      <m:e>
                        <m:r>
                          <a:rPr lang="en-US" i="1">
                            <a:latin typeface="Cambria Math"/>
                          </a:rPr>
                          <m:t>𝑥</m:t>
                        </m:r>
                      </m:e>
                      <m:sup>
                        <m:r>
                          <a:rPr lang="en-US" i="1">
                            <a:latin typeface="Cambria Math"/>
                          </a:rPr>
                          <m:t>3</m:t>
                        </m:r>
                      </m:sup>
                    </m:sSup>
                    <m:r>
                      <a:rPr lang="en-US" i="1">
                        <a:latin typeface="Cambria Math"/>
                      </a:rPr>
                      <m:t> −3</m:t>
                    </m:r>
                    <m:sSup>
                      <m:sSupPr>
                        <m:ctrlPr>
                          <a:rPr lang="en-US" i="1">
                            <a:latin typeface="Cambria Math" panose="02040503050406030204" pitchFamily="18" charset="0"/>
                          </a:rPr>
                        </m:ctrlPr>
                      </m:sSupPr>
                      <m:e>
                        <m:r>
                          <a:rPr lang="en-US" i="1">
                            <a:latin typeface="Cambria Math"/>
                          </a:rPr>
                          <m:t>𝑥</m:t>
                        </m:r>
                      </m:e>
                      <m:sup>
                        <m:r>
                          <a:rPr lang="en-US" i="1">
                            <a:latin typeface="Cambria Math"/>
                          </a:rPr>
                          <m:t>2</m:t>
                        </m:r>
                      </m:sup>
                    </m:sSup>
                    <m:r>
                      <a:rPr lang="en-US" i="1">
                        <a:latin typeface="Cambria Math"/>
                      </a:rPr>
                      <m:t>+4</m:t>
                    </m:r>
                  </m:oMath>
                </a14:m>
                <a:r>
                  <a:rPr lang="en-US" dirty="0"/>
                  <a:t> using the First Derivative Test.</a:t>
                </a:r>
              </a:p>
              <a:p>
                <a:r>
                  <a:rPr lang="en-US" dirty="0"/>
                  <a:t>Example: Find the local </a:t>
                </a:r>
                <a:r>
                  <a:rPr lang="en-US" dirty="0" err="1"/>
                  <a:t>extrema</a:t>
                </a:r>
                <a:r>
                  <a:rPr lang="en-US" dirty="0"/>
                  <a:t> of </a:t>
                </a:r>
                <a14:m>
                  <m:oMath xmlns:m="http://schemas.openxmlformats.org/officeDocument/2006/math">
                    <m:r>
                      <a:rPr lang="en-US" i="1">
                        <a:latin typeface="Cambria Math"/>
                      </a:rPr>
                      <m:t>𝑦</m:t>
                    </m:r>
                    <m:r>
                      <a:rPr lang="en-US" i="1">
                        <a:latin typeface="Cambria Math"/>
                      </a:rPr>
                      <m:t>=</m:t>
                    </m:r>
                    <m:func>
                      <m:funcPr>
                        <m:ctrlPr>
                          <a:rPr lang="en-US" i="1">
                            <a:latin typeface="Cambria Math" panose="02040503050406030204" pitchFamily="18" charset="0"/>
                          </a:rPr>
                        </m:ctrlPr>
                      </m:funcPr>
                      <m:fName>
                        <m:r>
                          <m:rPr>
                            <m:sty m:val="p"/>
                          </m:rPr>
                          <a:rPr lang="en-US">
                            <a:latin typeface="Cambria Math"/>
                          </a:rPr>
                          <m:t>ln</m:t>
                        </m:r>
                      </m:fName>
                      <m:e>
                        <m:r>
                          <a:rPr lang="en-US" i="1">
                            <a:latin typeface="Cambria Math"/>
                          </a:rPr>
                          <m:t>𝑥</m:t>
                        </m:r>
                      </m:e>
                    </m:func>
                    <m:r>
                      <a:rPr lang="en-US" i="1">
                        <a:latin typeface="Cambria Math"/>
                      </a:rPr>
                      <m:t>+</m:t>
                    </m:r>
                    <m:r>
                      <a:rPr lang="en-US" i="1">
                        <a:latin typeface="Cambria Math"/>
                      </a:rPr>
                      <m:t>𝑥</m:t>
                    </m:r>
                  </m:oMath>
                </a14:m>
                <a:r>
                  <a:rPr lang="en-US" dirty="0"/>
                  <a:t> using the First Derivative Test</a:t>
                </a:r>
                <a:r>
                  <a:rPr lang="en-US" dirty="0" smtClean="0"/>
                  <a:t>.</a:t>
                </a:r>
              </a:p>
              <a:p>
                <a:endParaRPr lang="en-US" dirty="0"/>
              </a:p>
              <a:p>
                <a:r>
                  <a:rPr lang="en-US" dirty="0" smtClean="0"/>
                  <a:t>Concavity</a:t>
                </a:r>
              </a:p>
              <a:p>
                <a:pPr lvl="1"/>
                <a:r>
                  <a:rPr lang="en-US" dirty="0" smtClean="0"/>
                  <a:t>Given by the second derivative.</a:t>
                </a:r>
              </a:p>
              <a:p>
                <a:pPr lvl="1"/>
                <a:r>
                  <a:rPr lang="en-US" dirty="0" smtClean="0"/>
                  <a:t>The rate at which your change is changing.</a:t>
                </a:r>
              </a:p>
              <a:p>
                <a:pPr lvl="1"/>
                <a:r>
                  <a:rPr lang="en-US" dirty="0" smtClean="0"/>
                  <a:t>“Does it hold the soup?”</a:t>
                </a:r>
              </a:p>
              <a:p>
                <a:pPr lvl="1"/>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963" t="-1078" r="-222"/>
                </a:stretch>
              </a:blipFill>
            </p:spPr>
            <p:txBody>
              <a:bodyPr/>
              <a:lstStyle/>
              <a:p>
                <a:r>
                  <a:rPr lang="en-US">
                    <a:noFill/>
                  </a:rPr>
                  <a:t> </a:t>
                </a:r>
              </a:p>
            </p:txBody>
          </p:sp>
        </mc:Fallback>
      </mc:AlternateContent>
    </p:spTree>
    <p:extLst>
      <p:ext uri="{BB962C8B-B14F-4D97-AF65-F5344CB8AC3E}">
        <p14:creationId xmlns:p14="http://schemas.microsoft.com/office/powerpoint/2010/main" val="1527249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000"/>
                                        <p:tgtEl>
                                          <p:spTgt spid="3">
                                            <p:txEl>
                                              <p:pRg st="1" end="1"/>
                                            </p:txEl>
                                          </p:spTgt>
                                        </p:tgtEl>
                                      </p:cBhvr>
                                    </p:animEffect>
                                    <p:anim calcmode="lin" valueType="num">
                                      <p:cBhvr>
                                        <p:cTn id="8" dur="2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9" dur="20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2000"/>
                                        <p:tgtEl>
                                          <p:spTgt spid="3">
                                            <p:txEl>
                                              <p:pRg st="3" end="3"/>
                                            </p:txEl>
                                          </p:spTgt>
                                        </p:tgtEl>
                                      </p:cBhvr>
                                    </p:animEffect>
                                    <p:anim calcmode="lin" valueType="num">
                                      <p:cBhvr>
                                        <p:cTn id="15" dur="2000" fill="hold"/>
                                        <p:tgtEl>
                                          <p:spTgt spid="3">
                                            <p:txEl>
                                              <p:pRg st="3" end="3"/>
                                            </p:txEl>
                                          </p:spTgt>
                                        </p:tgtEl>
                                        <p:attrNameLst>
                                          <p:attrName>ppt_w</p:attrName>
                                        </p:attrNameLst>
                                      </p:cBhvr>
                                      <p:tavLst>
                                        <p:tav tm="0" fmla="#ppt_w*sin(2.5*pi*$)">
                                          <p:val>
                                            <p:fltVal val="0"/>
                                          </p:val>
                                        </p:tav>
                                        <p:tav tm="100000">
                                          <p:val>
                                            <p:fltVal val="1"/>
                                          </p:val>
                                        </p:tav>
                                      </p:tavLst>
                                    </p:anim>
                                    <p:anim calcmode="lin" valueType="num">
                                      <p:cBhvr>
                                        <p:cTn id="16" dur="20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2000"/>
                                        <p:tgtEl>
                                          <p:spTgt spid="3">
                                            <p:txEl>
                                              <p:pRg st="4" end="4"/>
                                            </p:txEl>
                                          </p:spTgt>
                                        </p:tgtEl>
                                      </p:cBhvr>
                                    </p:animEffect>
                                    <p:anim calcmode="lin" valueType="num">
                                      <p:cBhvr>
                                        <p:cTn id="22" dur="2000" fill="hold"/>
                                        <p:tgtEl>
                                          <p:spTgt spid="3">
                                            <p:txEl>
                                              <p:pRg st="4" end="4"/>
                                            </p:txEl>
                                          </p:spTgt>
                                        </p:tgtEl>
                                        <p:attrNameLst>
                                          <p:attrName>ppt_w</p:attrName>
                                        </p:attrNameLst>
                                      </p:cBhvr>
                                      <p:tavLst>
                                        <p:tav tm="0" fmla="#ppt_w*sin(2.5*pi*$)">
                                          <p:val>
                                            <p:fltVal val="0"/>
                                          </p:val>
                                        </p:tav>
                                        <p:tav tm="100000">
                                          <p:val>
                                            <p:fltVal val="1"/>
                                          </p:val>
                                        </p:tav>
                                      </p:tavLst>
                                    </p:anim>
                                    <p:anim calcmode="lin" valueType="num">
                                      <p:cBhvr>
                                        <p:cTn id="23" dur="2000" fill="hold"/>
                                        <p:tgtEl>
                                          <p:spTgt spid="3">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45"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2000"/>
                                        <p:tgtEl>
                                          <p:spTgt spid="3">
                                            <p:txEl>
                                              <p:pRg st="5" end="5"/>
                                            </p:txEl>
                                          </p:spTgt>
                                        </p:tgtEl>
                                      </p:cBhvr>
                                    </p:animEffect>
                                    <p:anim calcmode="lin" valueType="num">
                                      <p:cBhvr>
                                        <p:cTn id="29" dur="2000" fill="hold"/>
                                        <p:tgtEl>
                                          <p:spTgt spid="3">
                                            <p:txEl>
                                              <p:pRg st="5" end="5"/>
                                            </p:txEl>
                                          </p:spTgt>
                                        </p:tgtEl>
                                        <p:attrNameLst>
                                          <p:attrName>ppt_w</p:attrName>
                                        </p:attrNameLst>
                                      </p:cBhvr>
                                      <p:tavLst>
                                        <p:tav tm="0" fmla="#ppt_w*sin(2.5*pi*$)">
                                          <p:val>
                                            <p:fltVal val="0"/>
                                          </p:val>
                                        </p:tav>
                                        <p:tav tm="100000">
                                          <p:val>
                                            <p:fltVal val="1"/>
                                          </p:val>
                                        </p:tav>
                                      </p:tavLst>
                                    </p:anim>
                                    <p:anim calcmode="lin" valueType="num">
                                      <p:cBhvr>
                                        <p:cTn id="30" dur="2000" fill="hold"/>
                                        <p:tgtEl>
                                          <p:spTgt spid="3">
                                            <p:txEl>
                                              <p:pRg st="5" end="5"/>
                                            </p:txEl>
                                          </p:spTgt>
                                        </p:tgtEl>
                                        <p:attrNameLst>
                                          <p:attrName>ppt_h</p:attrName>
                                        </p:attrNameLst>
                                      </p:cBhvr>
                                      <p:tavLst>
                                        <p:tav tm="0">
                                          <p:val>
                                            <p:strVal val="#ppt_h"/>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45"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2000"/>
                                        <p:tgtEl>
                                          <p:spTgt spid="3">
                                            <p:txEl>
                                              <p:pRg st="6" end="6"/>
                                            </p:txEl>
                                          </p:spTgt>
                                        </p:tgtEl>
                                      </p:cBhvr>
                                    </p:animEffect>
                                    <p:anim calcmode="lin" valueType="num">
                                      <p:cBhvr>
                                        <p:cTn id="36" dur="2000" fill="hold"/>
                                        <p:tgtEl>
                                          <p:spTgt spid="3">
                                            <p:txEl>
                                              <p:pRg st="6" end="6"/>
                                            </p:txEl>
                                          </p:spTgt>
                                        </p:tgtEl>
                                        <p:attrNameLst>
                                          <p:attrName>ppt_w</p:attrName>
                                        </p:attrNameLst>
                                      </p:cBhvr>
                                      <p:tavLst>
                                        <p:tav tm="0" fmla="#ppt_w*sin(2.5*pi*$)">
                                          <p:val>
                                            <p:fltVal val="0"/>
                                          </p:val>
                                        </p:tav>
                                        <p:tav tm="100000">
                                          <p:val>
                                            <p:fltVal val="1"/>
                                          </p:val>
                                        </p:tav>
                                      </p:tavLst>
                                    </p:anim>
                                    <p:anim calcmode="lin" valueType="num">
                                      <p:cBhvr>
                                        <p:cTn id="37" dur="2000" fill="hold"/>
                                        <p:tgtEl>
                                          <p:spTgt spid="3">
                                            <p:txEl>
                                              <p:pRg st="6" end="6"/>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4.3 Concavity</a:t>
            </a:r>
            <a:endParaRPr lang="en-US" dirty="0"/>
          </a:p>
        </p:txBody>
      </p:sp>
      <p:pic>
        <p:nvPicPr>
          <p:cNvPr id="4" name="Content Placeholder 3"/>
          <p:cNvPicPr>
            <a:picLocks noGrp="1" noChangeAspect="1"/>
          </p:cNvPicPr>
          <p:nvPr>
            <p:ph idx="1"/>
          </p:nvPr>
        </p:nvPicPr>
        <p:blipFill>
          <a:blip r:embed="rId2"/>
          <a:stretch>
            <a:fillRect/>
          </a:stretch>
        </p:blipFill>
        <p:spPr>
          <a:xfrm>
            <a:off x="457200" y="1670682"/>
            <a:ext cx="8229600" cy="4384999"/>
          </a:xfrm>
          <a:prstGeom prst="rect">
            <a:avLst/>
          </a:prstGeom>
        </p:spPr>
      </p:pic>
    </p:spTree>
    <p:extLst>
      <p:ext uri="{BB962C8B-B14F-4D97-AF65-F5344CB8AC3E}">
        <p14:creationId xmlns:p14="http://schemas.microsoft.com/office/powerpoint/2010/main" val="40250066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4.3 Concavity</a:t>
            </a:r>
            <a:endParaRPr lang="en-US" dirty="0"/>
          </a:p>
        </p:txBody>
      </p:sp>
      <p:pic>
        <p:nvPicPr>
          <p:cNvPr id="4" name="Content Placeholder 3"/>
          <p:cNvPicPr>
            <a:picLocks noGrp="1" noChangeAspect="1"/>
          </p:cNvPicPr>
          <p:nvPr>
            <p:ph idx="1"/>
          </p:nvPr>
        </p:nvPicPr>
        <p:blipFill>
          <a:blip r:embed="rId2"/>
          <a:stretch>
            <a:fillRect/>
          </a:stretch>
        </p:blipFill>
        <p:spPr>
          <a:xfrm>
            <a:off x="457200" y="2124657"/>
            <a:ext cx="8229600" cy="3477048"/>
          </a:xfrm>
          <a:prstGeom prst="rect">
            <a:avLst/>
          </a:prstGeom>
        </p:spPr>
      </p:pic>
    </p:spTree>
    <p:extLst>
      <p:ext uri="{BB962C8B-B14F-4D97-AF65-F5344CB8AC3E}">
        <p14:creationId xmlns:p14="http://schemas.microsoft.com/office/powerpoint/2010/main" val="36083916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4.3 Second Derivative Test</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20000"/>
              </a:bodyPr>
              <a:lstStyle/>
              <a:p>
                <a:r>
                  <a:rPr lang="en-US" dirty="0"/>
                  <a:t>Second Derivative Test (for finding local </a:t>
                </a:r>
                <a:r>
                  <a:rPr lang="en-US" dirty="0" err="1"/>
                  <a:t>extrema</a:t>
                </a:r>
                <a:r>
                  <a:rPr lang="en-US" dirty="0"/>
                  <a:t>)</a:t>
                </a:r>
              </a:p>
              <a:p>
                <a:pPr lvl="1"/>
                <a:r>
                  <a:rPr lang="en-US" dirty="0"/>
                  <a:t>Find all critical numbers (derivative is zero or undefined).</a:t>
                </a:r>
              </a:p>
              <a:p>
                <a:pPr lvl="1"/>
                <a:r>
                  <a:rPr lang="en-US" dirty="0"/>
                  <a:t>Plug critical numbers into the second derivative.</a:t>
                </a:r>
              </a:p>
              <a:p>
                <a:pPr lvl="1"/>
                <a:r>
                  <a:rPr lang="en-US" dirty="0"/>
                  <a:t>Interpret the sign</a:t>
                </a:r>
              </a:p>
              <a:p>
                <a:pPr lvl="2"/>
                <a:r>
                  <a:rPr lang="en-US" dirty="0"/>
                  <a:t>A positive second derivative indicates a local </a:t>
                </a:r>
                <a:r>
                  <a:rPr lang="en-US" dirty="0" smtClean="0"/>
                  <a:t>minimum.</a:t>
                </a:r>
                <a:endParaRPr lang="en-US" dirty="0"/>
              </a:p>
              <a:p>
                <a:pPr lvl="2"/>
                <a:r>
                  <a:rPr lang="en-US" dirty="0"/>
                  <a:t>A negative second derivative indicates a local maximum .</a:t>
                </a:r>
              </a:p>
              <a:p>
                <a:pPr lvl="2"/>
                <a:r>
                  <a:rPr lang="en-US" dirty="0"/>
                  <a:t>A zero in the second derivative is inconclusive (try the FDT</a:t>
                </a:r>
                <a:r>
                  <a:rPr lang="en-US" dirty="0" smtClean="0"/>
                  <a:t>).</a:t>
                </a:r>
              </a:p>
              <a:p>
                <a:pPr lvl="2"/>
                <a:endParaRPr lang="en-US" dirty="0"/>
              </a:p>
              <a:p>
                <a:r>
                  <a:rPr lang="en-US" dirty="0" smtClean="0"/>
                  <a:t>Example: Find the local </a:t>
                </a:r>
                <a:r>
                  <a:rPr lang="en-US" dirty="0" err="1"/>
                  <a:t>extrema</a:t>
                </a:r>
                <a:r>
                  <a:rPr lang="en-US" dirty="0"/>
                  <a:t> of </a:t>
                </a:r>
                <a14:m>
                  <m:oMath xmlns:m="http://schemas.openxmlformats.org/officeDocument/2006/math">
                    <m:r>
                      <a:rPr lang="en-US" i="1">
                        <a:latin typeface="Cambria Math"/>
                      </a:rPr>
                      <m:t>𝑦</m:t>
                    </m:r>
                    <m:r>
                      <a:rPr lang="en-US" i="1">
                        <a:latin typeface="Cambria Math"/>
                      </a:rPr>
                      <m:t>= </m:t>
                    </m:r>
                    <m:sSup>
                      <m:sSupPr>
                        <m:ctrlPr>
                          <a:rPr lang="en-US" i="1">
                            <a:latin typeface="Cambria Math" panose="02040503050406030204" pitchFamily="18" charset="0"/>
                          </a:rPr>
                        </m:ctrlPr>
                      </m:sSupPr>
                      <m:e>
                        <m:r>
                          <a:rPr lang="en-US" i="1">
                            <a:latin typeface="Cambria Math"/>
                          </a:rPr>
                          <m:t>𝑥</m:t>
                        </m:r>
                      </m:e>
                      <m:sup>
                        <m:r>
                          <a:rPr lang="en-US" i="1">
                            <a:latin typeface="Cambria Math"/>
                          </a:rPr>
                          <m:t>3</m:t>
                        </m:r>
                      </m:sup>
                    </m:sSup>
                    <m:r>
                      <a:rPr lang="en-US" i="1">
                        <a:latin typeface="Cambria Math"/>
                      </a:rPr>
                      <m:t> −3</m:t>
                    </m:r>
                    <m:sSup>
                      <m:sSupPr>
                        <m:ctrlPr>
                          <a:rPr lang="en-US" i="1">
                            <a:latin typeface="Cambria Math" panose="02040503050406030204" pitchFamily="18" charset="0"/>
                          </a:rPr>
                        </m:ctrlPr>
                      </m:sSupPr>
                      <m:e>
                        <m:r>
                          <a:rPr lang="en-US" i="1">
                            <a:latin typeface="Cambria Math"/>
                          </a:rPr>
                          <m:t>𝑥</m:t>
                        </m:r>
                      </m:e>
                      <m:sup>
                        <m:r>
                          <a:rPr lang="en-US" i="1">
                            <a:latin typeface="Cambria Math"/>
                          </a:rPr>
                          <m:t>2</m:t>
                        </m:r>
                      </m:sup>
                    </m:sSup>
                    <m:r>
                      <a:rPr lang="en-US" i="1">
                        <a:latin typeface="Cambria Math"/>
                      </a:rPr>
                      <m:t>+4</m:t>
                    </m:r>
                  </m:oMath>
                </a14:m>
                <a:r>
                  <a:rPr lang="en-US" dirty="0"/>
                  <a:t> using the </a:t>
                </a:r>
                <a:r>
                  <a:rPr lang="en-US" dirty="0" smtClean="0"/>
                  <a:t>Second Derivative </a:t>
                </a:r>
                <a:r>
                  <a:rPr lang="en-US" dirty="0"/>
                  <a:t>Test.</a:t>
                </a:r>
              </a:p>
              <a:p>
                <a:r>
                  <a:rPr lang="en-US" dirty="0"/>
                  <a:t>Example: Find the local </a:t>
                </a:r>
                <a:r>
                  <a:rPr lang="en-US" dirty="0" err="1"/>
                  <a:t>extrema</a:t>
                </a:r>
                <a:r>
                  <a:rPr lang="en-US" dirty="0"/>
                  <a:t> of </a:t>
                </a:r>
                <a14:m>
                  <m:oMath xmlns:m="http://schemas.openxmlformats.org/officeDocument/2006/math">
                    <m:r>
                      <a:rPr lang="en-US" i="1">
                        <a:latin typeface="Cambria Math"/>
                      </a:rPr>
                      <m:t>𝑦</m:t>
                    </m:r>
                    <m:r>
                      <a:rPr lang="en-US" i="1">
                        <a:latin typeface="Cambria Math"/>
                      </a:rPr>
                      <m:t>= </m:t>
                    </m:r>
                    <m:sSup>
                      <m:sSupPr>
                        <m:ctrlPr>
                          <a:rPr lang="en-US" b="0" i="1" smtClean="0">
                            <a:latin typeface="Cambria Math" panose="02040503050406030204" pitchFamily="18" charset="0"/>
                          </a:rPr>
                        </m:ctrlPr>
                      </m:sSupPr>
                      <m:e>
                        <m:r>
                          <a:rPr lang="en-US" b="0" i="1" smtClean="0">
                            <a:latin typeface="Cambria Math"/>
                          </a:rPr>
                          <m:t>𝑥</m:t>
                        </m:r>
                      </m:e>
                      <m:sup>
                        <m:r>
                          <a:rPr lang="en-US" b="0" i="1" smtClean="0">
                            <a:latin typeface="Cambria Math"/>
                          </a:rPr>
                          <m:t>4</m:t>
                        </m:r>
                      </m:sup>
                    </m:sSup>
                  </m:oMath>
                </a14:m>
                <a:r>
                  <a:rPr lang="en-US" dirty="0" smtClean="0"/>
                  <a:t> </a:t>
                </a:r>
                <a:r>
                  <a:rPr lang="en-US" dirty="0"/>
                  <a:t>using the </a:t>
                </a:r>
                <a:r>
                  <a:rPr lang="en-US" dirty="0" smtClean="0"/>
                  <a:t>Second Derivative </a:t>
                </a:r>
                <a:r>
                  <a:rPr lang="en-US" dirty="0"/>
                  <a:t>Test</a:t>
                </a:r>
                <a:r>
                  <a:rPr lang="en-US" dirty="0" smtClean="0"/>
                  <a:t>.</a:t>
                </a:r>
              </a:p>
              <a:p>
                <a:endParaRPr lang="en-US" dirty="0"/>
              </a:p>
              <a:p>
                <a:r>
                  <a:rPr lang="en-US" dirty="0" smtClean="0"/>
                  <a:t>Inflection Points – Points at a change of concavity.</a:t>
                </a:r>
              </a:p>
              <a:p>
                <a:endParaRPr lang="en-US" dirty="0"/>
              </a:p>
              <a:p>
                <a:endParaRPr lang="en-US" dirty="0"/>
              </a:p>
              <a:p>
                <a:pPr lvl="1"/>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815" t="-2156"/>
                </a:stretch>
              </a:blipFill>
            </p:spPr>
            <p:txBody>
              <a:bodyPr/>
              <a:lstStyle/>
              <a:p>
                <a:r>
                  <a:rPr lang="en-US">
                    <a:noFill/>
                  </a:rPr>
                  <a:t> </a:t>
                </a:r>
              </a:p>
            </p:txBody>
          </p:sp>
        </mc:Fallback>
      </mc:AlternateContent>
    </p:spTree>
    <p:extLst>
      <p:ext uri="{BB962C8B-B14F-4D97-AF65-F5344CB8AC3E}">
        <p14:creationId xmlns:p14="http://schemas.microsoft.com/office/powerpoint/2010/main" val="2439459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animEffect transition="in" filter="fade">
                                      <p:cBhvr>
                                        <p:cTn id="7" dur="2000"/>
                                        <p:tgtEl>
                                          <p:spTgt spid="3">
                                            <p:txEl>
                                              <p:pRg st="8" end="8"/>
                                            </p:txEl>
                                          </p:spTgt>
                                        </p:tgtEl>
                                      </p:cBhvr>
                                    </p:animEffect>
                                    <p:anim calcmode="lin" valueType="num">
                                      <p:cBhvr>
                                        <p:cTn id="8" dur="2000" fill="hold"/>
                                        <p:tgtEl>
                                          <p:spTgt spid="3">
                                            <p:txEl>
                                              <p:pRg st="8" end="8"/>
                                            </p:txEl>
                                          </p:spTgt>
                                        </p:tgtEl>
                                        <p:attrNameLst>
                                          <p:attrName>ppt_w</p:attrName>
                                        </p:attrNameLst>
                                      </p:cBhvr>
                                      <p:tavLst>
                                        <p:tav tm="0" fmla="#ppt_w*sin(2.5*pi*$)">
                                          <p:val>
                                            <p:fltVal val="0"/>
                                          </p:val>
                                        </p:tav>
                                        <p:tav tm="100000">
                                          <p:val>
                                            <p:fltVal val="1"/>
                                          </p:val>
                                        </p:tav>
                                      </p:tavLst>
                                    </p:anim>
                                    <p:anim calcmode="lin" valueType="num">
                                      <p:cBhvr>
                                        <p:cTn id="9" dur="2000" fill="hold"/>
                                        <p:tgtEl>
                                          <p:spTgt spid="3">
                                            <p:txEl>
                                              <p:pRg st="8" end="8"/>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3">
                                            <p:txEl>
                                              <p:pRg st="9" end="9"/>
                                            </p:txEl>
                                          </p:spTgt>
                                        </p:tgtEl>
                                        <p:attrNameLst>
                                          <p:attrName>style.visibility</p:attrName>
                                        </p:attrNameLst>
                                      </p:cBhvr>
                                      <p:to>
                                        <p:strVal val="visible"/>
                                      </p:to>
                                    </p:set>
                                    <p:animEffect transition="in" filter="fade">
                                      <p:cBhvr>
                                        <p:cTn id="14" dur="2000"/>
                                        <p:tgtEl>
                                          <p:spTgt spid="3">
                                            <p:txEl>
                                              <p:pRg st="9" end="9"/>
                                            </p:txEl>
                                          </p:spTgt>
                                        </p:tgtEl>
                                      </p:cBhvr>
                                    </p:animEffect>
                                    <p:anim calcmode="lin" valueType="num">
                                      <p:cBhvr>
                                        <p:cTn id="15" dur="2000" fill="hold"/>
                                        <p:tgtEl>
                                          <p:spTgt spid="3">
                                            <p:txEl>
                                              <p:pRg st="9" end="9"/>
                                            </p:txEl>
                                          </p:spTgt>
                                        </p:tgtEl>
                                        <p:attrNameLst>
                                          <p:attrName>ppt_w</p:attrName>
                                        </p:attrNameLst>
                                      </p:cBhvr>
                                      <p:tavLst>
                                        <p:tav tm="0" fmla="#ppt_w*sin(2.5*pi*$)">
                                          <p:val>
                                            <p:fltVal val="0"/>
                                          </p:val>
                                        </p:tav>
                                        <p:tav tm="100000">
                                          <p:val>
                                            <p:fltVal val="1"/>
                                          </p:val>
                                        </p:tav>
                                      </p:tavLst>
                                    </p:anim>
                                    <p:anim calcmode="lin" valueType="num">
                                      <p:cBhvr>
                                        <p:cTn id="16" dur="2000" fill="hold"/>
                                        <p:tgtEl>
                                          <p:spTgt spid="3">
                                            <p:txEl>
                                              <p:pRg st="9" end="9"/>
                                            </p:txEl>
                                          </p:spTgt>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nodeType="clickEffect">
                                  <p:stCondLst>
                                    <p:cond delay="0"/>
                                  </p:stCondLst>
                                  <p:childTnLst>
                                    <p:set>
                                      <p:cBhvr>
                                        <p:cTn id="20" dur="1" fill="hold">
                                          <p:stCondLst>
                                            <p:cond delay="0"/>
                                          </p:stCondLst>
                                        </p:cTn>
                                        <p:tgtEl>
                                          <p:spTgt spid="3">
                                            <p:txEl>
                                              <p:pRg st="11" end="11"/>
                                            </p:txEl>
                                          </p:spTgt>
                                        </p:tgtEl>
                                        <p:attrNameLst>
                                          <p:attrName>style.visibility</p:attrName>
                                        </p:attrNameLst>
                                      </p:cBhvr>
                                      <p:to>
                                        <p:strVal val="visible"/>
                                      </p:to>
                                    </p:set>
                                    <p:animEffect transition="in" filter="fade">
                                      <p:cBhvr>
                                        <p:cTn id="21" dur="2000"/>
                                        <p:tgtEl>
                                          <p:spTgt spid="3">
                                            <p:txEl>
                                              <p:pRg st="11" end="11"/>
                                            </p:txEl>
                                          </p:spTgt>
                                        </p:tgtEl>
                                      </p:cBhvr>
                                    </p:animEffect>
                                    <p:anim calcmode="lin" valueType="num">
                                      <p:cBhvr>
                                        <p:cTn id="22" dur="2000" fill="hold"/>
                                        <p:tgtEl>
                                          <p:spTgt spid="3">
                                            <p:txEl>
                                              <p:pRg st="11" end="11"/>
                                            </p:txEl>
                                          </p:spTgt>
                                        </p:tgtEl>
                                        <p:attrNameLst>
                                          <p:attrName>ppt_w</p:attrName>
                                        </p:attrNameLst>
                                      </p:cBhvr>
                                      <p:tavLst>
                                        <p:tav tm="0" fmla="#ppt_w*sin(2.5*pi*$)">
                                          <p:val>
                                            <p:fltVal val="0"/>
                                          </p:val>
                                        </p:tav>
                                        <p:tav tm="100000">
                                          <p:val>
                                            <p:fltVal val="1"/>
                                          </p:val>
                                        </p:tav>
                                      </p:tavLst>
                                    </p:anim>
                                    <p:anim calcmode="lin" valueType="num">
                                      <p:cBhvr>
                                        <p:cTn id="23" dur="2000" fill="hold"/>
                                        <p:tgtEl>
                                          <p:spTgt spid="3">
                                            <p:txEl>
                                              <p:pRg st="11" end="1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4.1</a:t>
            </a:r>
            <a:endParaRPr lang="en-US" dirty="0"/>
          </a:p>
        </p:txBody>
      </p:sp>
      <p:sp>
        <p:nvSpPr>
          <p:cNvPr id="3" name="Title 2"/>
          <p:cNvSpPr>
            <a:spLocks noGrp="1"/>
          </p:cNvSpPr>
          <p:nvPr>
            <p:ph type="title"/>
          </p:nvPr>
        </p:nvSpPr>
        <p:spPr/>
        <p:txBody>
          <a:bodyPr/>
          <a:lstStyle/>
          <a:p>
            <a:r>
              <a:rPr lang="en-US" dirty="0" smtClean="0"/>
              <a:t>Extreme Values</a:t>
            </a:r>
            <a:endParaRPr lang="en-US" dirty="0"/>
          </a:p>
        </p:txBody>
      </p:sp>
    </p:spTree>
    <p:extLst>
      <p:ext uri="{BB962C8B-B14F-4D97-AF65-F5344CB8AC3E}">
        <p14:creationId xmlns:p14="http://schemas.microsoft.com/office/powerpoint/2010/main" val="31138653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4.3 “Concavity Test”</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20000"/>
              </a:bodyPr>
              <a:lstStyle/>
              <a:p>
                <a:r>
                  <a:rPr lang="en-US" dirty="0"/>
                  <a:t>“Concavity Test” (for finding inflection points</a:t>
                </a:r>
                <a:r>
                  <a:rPr lang="en-US" dirty="0" smtClean="0"/>
                  <a:t>)</a:t>
                </a:r>
              </a:p>
              <a:p>
                <a:pPr lvl="1"/>
                <a:r>
                  <a:rPr lang="en-US" dirty="0" smtClean="0"/>
                  <a:t>Find all values such that the second derivative is zero or undefined.</a:t>
                </a:r>
              </a:p>
              <a:p>
                <a:pPr lvl="1"/>
                <a:r>
                  <a:rPr lang="en-US" dirty="0" smtClean="0"/>
                  <a:t>Find test points for each region created by these values.</a:t>
                </a:r>
              </a:p>
              <a:p>
                <a:pPr lvl="1"/>
                <a:r>
                  <a:rPr lang="en-US" dirty="0" smtClean="0"/>
                  <a:t>Use test points to see where the function is concave up or down.</a:t>
                </a:r>
              </a:p>
              <a:p>
                <a:pPr lvl="1"/>
                <a:r>
                  <a:rPr lang="en-US" dirty="0" smtClean="0"/>
                  <a:t>A change in concavity indicates an inflection point.  (No change . . .)</a:t>
                </a:r>
              </a:p>
              <a:p>
                <a:pPr lvl="1"/>
                <a:endParaRPr lang="en-US" dirty="0" smtClean="0"/>
              </a:p>
              <a:p>
                <a:r>
                  <a:rPr lang="en-US" dirty="0"/>
                  <a:t>Example: Find the </a:t>
                </a:r>
                <a:r>
                  <a:rPr lang="en-US" dirty="0" smtClean="0"/>
                  <a:t>inflection points </a:t>
                </a:r>
                <a:r>
                  <a:rPr lang="en-US" dirty="0"/>
                  <a:t>of </a:t>
                </a:r>
                <a14:m>
                  <m:oMath xmlns:m="http://schemas.openxmlformats.org/officeDocument/2006/math">
                    <m:r>
                      <a:rPr lang="en-US" i="1">
                        <a:latin typeface="Cambria Math"/>
                      </a:rPr>
                      <m:t>𝑦</m:t>
                    </m:r>
                    <m:r>
                      <a:rPr lang="en-US" i="1">
                        <a:latin typeface="Cambria Math"/>
                      </a:rPr>
                      <m:t>= </m:t>
                    </m:r>
                    <m:sSup>
                      <m:sSupPr>
                        <m:ctrlPr>
                          <a:rPr lang="en-US" i="1">
                            <a:latin typeface="Cambria Math" panose="02040503050406030204" pitchFamily="18" charset="0"/>
                          </a:rPr>
                        </m:ctrlPr>
                      </m:sSupPr>
                      <m:e>
                        <m:r>
                          <a:rPr lang="en-US" i="1">
                            <a:latin typeface="Cambria Math"/>
                          </a:rPr>
                          <m:t>𝑥</m:t>
                        </m:r>
                      </m:e>
                      <m:sup>
                        <m:r>
                          <a:rPr lang="en-US" i="1">
                            <a:latin typeface="Cambria Math"/>
                          </a:rPr>
                          <m:t>3</m:t>
                        </m:r>
                      </m:sup>
                    </m:sSup>
                    <m:r>
                      <a:rPr lang="en-US" i="1">
                        <a:latin typeface="Cambria Math"/>
                      </a:rPr>
                      <m:t> −3</m:t>
                    </m:r>
                    <m:sSup>
                      <m:sSupPr>
                        <m:ctrlPr>
                          <a:rPr lang="en-US" i="1">
                            <a:latin typeface="Cambria Math" panose="02040503050406030204" pitchFamily="18" charset="0"/>
                          </a:rPr>
                        </m:ctrlPr>
                      </m:sSupPr>
                      <m:e>
                        <m:r>
                          <a:rPr lang="en-US" i="1">
                            <a:latin typeface="Cambria Math"/>
                          </a:rPr>
                          <m:t>𝑥</m:t>
                        </m:r>
                      </m:e>
                      <m:sup>
                        <m:r>
                          <a:rPr lang="en-US" i="1">
                            <a:latin typeface="Cambria Math"/>
                          </a:rPr>
                          <m:t>2</m:t>
                        </m:r>
                      </m:sup>
                    </m:sSup>
                    <m:r>
                      <a:rPr lang="en-US" i="1">
                        <a:latin typeface="Cambria Math"/>
                      </a:rPr>
                      <m:t>+4</m:t>
                    </m:r>
                  </m:oMath>
                </a14:m>
                <a:r>
                  <a:rPr lang="en-US" dirty="0"/>
                  <a:t>.</a:t>
                </a:r>
              </a:p>
              <a:p>
                <a:r>
                  <a:rPr lang="en-US" dirty="0"/>
                  <a:t>Example: Find the inflection points</a:t>
                </a:r>
                <a:r>
                  <a:rPr lang="en-US" dirty="0" smtClean="0"/>
                  <a:t> </a:t>
                </a:r>
                <a:r>
                  <a:rPr lang="en-US" dirty="0"/>
                  <a:t>of </a:t>
                </a:r>
                <a14:m>
                  <m:oMath xmlns:m="http://schemas.openxmlformats.org/officeDocument/2006/math">
                    <m:r>
                      <a:rPr lang="en-US" i="1">
                        <a:latin typeface="Cambria Math"/>
                      </a:rPr>
                      <m:t>𝑦</m:t>
                    </m:r>
                    <m:r>
                      <a:rPr lang="en-US" i="1">
                        <a:latin typeface="Cambria Math"/>
                      </a:rPr>
                      <m:t>=</m:t>
                    </m:r>
                    <m:func>
                      <m:funcPr>
                        <m:ctrlPr>
                          <a:rPr lang="en-US" i="1">
                            <a:latin typeface="Cambria Math" panose="02040503050406030204" pitchFamily="18" charset="0"/>
                          </a:rPr>
                        </m:ctrlPr>
                      </m:funcPr>
                      <m:fName>
                        <m:r>
                          <m:rPr>
                            <m:sty m:val="p"/>
                          </m:rPr>
                          <a:rPr lang="en-US">
                            <a:latin typeface="Cambria Math"/>
                          </a:rPr>
                          <m:t>ln</m:t>
                        </m:r>
                      </m:fName>
                      <m:e>
                        <m:r>
                          <a:rPr lang="en-US" i="1">
                            <a:latin typeface="Cambria Math"/>
                          </a:rPr>
                          <m:t>𝑥</m:t>
                        </m:r>
                      </m:e>
                    </m:func>
                    <m:r>
                      <a:rPr lang="en-US" i="1">
                        <a:latin typeface="Cambria Math"/>
                      </a:rPr>
                      <m:t>+</m:t>
                    </m:r>
                    <m:r>
                      <a:rPr lang="en-US" i="1">
                        <a:latin typeface="Cambria Math"/>
                      </a:rPr>
                      <m:t>𝑥</m:t>
                    </m:r>
                  </m:oMath>
                </a14:m>
                <a:r>
                  <a:rPr lang="en-US" dirty="0" smtClean="0"/>
                  <a:t>.</a:t>
                </a:r>
              </a:p>
              <a:p>
                <a:r>
                  <a:rPr lang="en-US" dirty="0"/>
                  <a:t>Example: Find the inflection points</a:t>
                </a:r>
                <a:r>
                  <a:rPr lang="en-US" dirty="0" smtClean="0"/>
                  <a:t> </a:t>
                </a:r>
                <a:r>
                  <a:rPr lang="en-US" dirty="0"/>
                  <a:t>of </a:t>
                </a:r>
                <a14:m>
                  <m:oMath xmlns:m="http://schemas.openxmlformats.org/officeDocument/2006/math">
                    <m:r>
                      <a:rPr lang="en-US" i="1">
                        <a:latin typeface="Cambria Math"/>
                      </a:rPr>
                      <m:t>𝑦</m:t>
                    </m:r>
                    <m:r>
                      <a:rPr lang="en-US" i="1">
                        <a:latin typeface="Cambria Math"/>
                      </a:rPr>
                      <m:t>= </m:t>
                    </m:r>
                    <m:sSup>
                      <m:sSupPr>
                        <m:ctrlPr>
                          <a:rPr lang="en-US" i="1">
                            <a:latin typeface="Cambria Math" panose="02040503050406030204" pitchFamily="18" charset="0"/>
                          </a:rPr>
                        </m:ctrlPr>
                      </m:sSupPr>
                      <m:e>
                        <m:r>
                          <a:rPr lang="en-US" i="1">
                            <a:latin typeface="Cambria Math"/>
                          </a:rPr>
                          <m:t>𝑥</m:t>
                        </m:r>
                      </m:e>
                      <m:sup>
                        <m:r>
                          <a:rPr lang="en-US" i="1">
                            <a:latin typeface="Cambria Math"/>
                          </a:rPr>
                          <m:t>4</m:t>
                        </m:r>
                      </m:sup>
                    </m:sSup>
                  </m:oMath>
                </a14:m>
                <a:r>
                  <a:rPr lang="en-US" dirty="0"/>
                  <a:t>.</a:t>
                </a:r>
                <a:endParaRPr lang="en-US" dirty="0" smtClean="0"/>
              </a:p>
              <a:p>
                <a:endParaRPr lang="en-US" dirty="0" smtClean="0"/>
              </a:p>
              <a:p>
                <a:r>
                  <a:rPr lang="en-US" dirty="0"/>
                  <a:t>CTM – A Critical Point?</a:t>
                </a:r>
              </a:p>
              <a:p>
                <a:endParaRPr lang="en-US" dirty="0"/>
              </a:p>
              <a:p>
                <a:r>
                  <a:rPr lang="en-US" dirty="0" smtClean="0"/>
                  <a:t>Assignment: pg. 215 (1-30, 33-60)</a:t>
                </a:r>
                <a:endParaRPr lang="en-US" dirty="0"/>
              </a:p>
              <a:p>
                <a:endParaRPr lang="en-US" dirty="0"/>
              </a:p>
              <a:p>
                <a:endParaRPr lang="en-US" dirty="0"/>
              </a:p>
              <a:p>
                <a:pPr lvl="1"/>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815" t="-2156"/>
                </a:stretch>
              </a:blipFill>
            </p:spPr>
            <p:txBody>
              <a:bodyPr/>
              <a:lstStyle/>
              <a:p>
                <a:r>
                  <a:rPr lang="en-US">
                    <a:noFill/>
                  </a:rPr>
                  <a:t> </a:t>
                </a:r>
              </a:p>
            </p:txBody>
          </p:sp>
        </mc:Fallback>
      </mc:AlternateContent>
    </p:spTree>
    <p:extLst>
      <p:ext uri="{BB962C8B-B14F-4D97-AF65-F5344CB8AC3E}">
        <p14:creationId xmlns:p14="http://schemas.microsoft.com/office/powerpoint/2010/main" val="1652898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2000"/>
                                        <p:tgtEl>
                                          <p:spTgt spid="3">
                                            <p:txEl>
                                              <p:pRg st="6" end="6"/>
                                            </p:txEl>
                                          </p:spTgt>
                                        </p:tgtEl>
                                      </p:cBhvr>
                                    </p:animEffect>
                                    <p:anim calcmode="lin" valueType="num">
                                      <p:cBhvr>
                                        <p:cTn id="8" dur="2000" fill="hold"/>
                                        <p:tgtEl>
                                          <p:spTgt spid="3">
                                            <p:txEl>
                                              <p:pRg st="6" end="6"/>
                                            </p:txEl>
                                          </p:spTgt>
                                        </p:tgtEl>
                                        <p:attrNameLst>
                                          <p:attrName>ppt_w</p:attrName>
                                        </p:attrNameLst>
                                      </p:cBhvr>
                                      <p:tavLst>
                                        <p:tav tm="0" fmla="#ppt_w*sin(2.5*pi*$)">
                                          <p:val>
                                            <p:fltVal val="0"/>
                                          </p:val>
                                        </p:tav>
                                        <p:tav tm="100000">
                                          <p:val>
                                            <p:fltVal val="1"/>
                                          </p:val>
                                        </p:tav>
                                      </p:tavLst>
                                    </p:anim>
                                    <p:anim calcmode="lin" valueType="num">
                                      <p:cBhvr>
                                        <p:cTn id="9" dur="2000" fill="hold"/>
                                        <p:tgtEl>
                                          <p:spTgt spid="3">
                                            <p:txEl>
                                              <p:pRg st="6" end="6"/>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3">
                                            <p:txEl>
                                              <p:pRg st="7" end="7"/>
                                            </p:txEl>
                                          </p:spTgt>
                                        </p:tgtEl>
                                        <p:attrNameLst>
                                          <p:attrName>style.visibility</p:attrName>
                                        </p:attrNameLst>
                                      </p:cBhvr>
                                      <p:to>
                                        <p:strVal val="visible"/>
                                      </p:to>
                                    </p:set>
                                    <p:animEffect transition="in" filter="fade">
                                      <p:cBhvr>
                                        <p:cTn id="14" dur="2000"/>
                                        <p:tgtEl>
                                          <p:spTgt spid="3">
                                            <p:txEl>
                                              <p:pRg st="7" end="7"/>
                                            </p:txEl>
                                          </p:spTgt>
                                        </p:tgtEl>
                                      </p:cBhvr>
                                    </p:animEffect>
                                    <p:anim calcmode="lin" valueType="num">
                                      <p:cBhvr>
                                        <p:cTn id="15" dur="2000" fill="hold"/>
                                        <p:tgtEl>
                                          <p:spTgt spid="3">
                                            <p:txEl>
                                              <p:pRg st="7" end="7"/>
                                            </p:txEl>
                                          </p:spTgt>
                                        </p:tgtEl>
                                        <p:attrNameLst>
                                          <p:attrName>ppt_w</p:attrName>
                                        </p:attrNameLst>
                                      </p:cBhvr>
                                      <p:tavLst>
                                        <p:tav tm="0" fmla="#ppt_w*sin(2.5*pi*$)">
                                          <p:val>
                                            <p:fltVal val="0"/>
                                          </p:val>
                                        </p:tav>
                                        <p:tav tm="100000">
                                          <p:val>
                                            <p:fltVal val="1"/>
                                          </p:val>
                                        </p:tav>
                                      </p:tavLst>
                                    </p:anim>
                                    <p:anim calcmode="lin" valueType="num">
                                      <p:cBhvr>
                                        <p:cTn id="16" dur="2000" fill="hold"/>
                                        <p:tgtEl>
                                          <p:spTgt spid="3">
                                            <p:txEl>
                                              <p:pRg st="7" end="7"/>
                                            </p:txEl>
                                          </p:spTgt>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animEffect transition="in" filter="fade">
                                      <p:cBhvr>
                                        <p:cTn id="21" dur="2000"/>
                                        <p:tgtEl>
                                          <p:spTgt spid="3">
                                            <p:txEl>
                                              <p:pRg st="8" end="8"/>
                                            </p:txEl>
                                          </p:spTgt>
                                        </p:tgtEl>
                                      </p:cBhvr>
                                    </p:animEffect>
                                    <p:anim calcmode="lin" valueType="num">
                                      <p:cBhvr>
                                        <p:cTn id="22" dur="2000" fill="hold"/>
                                        <p:tgtEl>
                                          <p:spTgt spid="3">
                                            <p:txEl>
                                              <p:pRg st="8" end="8"/>
                                            </p:txEl>
                                          </p:spTgt>
                                        </p:tgtEl>
                                        <p:attrNameLst>
                                          <p:attrName>ppt_w</p:attrName>
                                        </p:attrNameLst>
                                      </p:cBhvr>
                                      <p:tavLst>
                                        <p:tav tm="0" fmla="#ppt_w*sin(2.5*pi*$)">
                                          <p:val>
                                            <p:fltVal val="0"/>
                                          </p:val>
                                        </p:tav>
                                        <p:tav tm="100000">
                                          <p:val>
                                            <p:fltVal val="1"/>
                                          </p:val>
                                        </p:tav>
                                      </p:tavLst>
                                    </p:anim>
                                    <p:anim calcmode="lin" valueType="num">
                                      <p:cBhvr>
                                        <p:cTn id="23" dur="2000" fill="hold"/>
                                        <p:tgtEl>
                                          <p:spTgt spid="3">
                                            <p:txEl>
                                              <p:pRg st="8" end="8"/>
                                            </p:txEl>
                                          </p:spTgt>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45" presetClass="entr" presetSubtype="0" fill="hold" nodeType="clickEffect">
                                  <p:stCondLst>
                                    <p:cond delay="0"/>
                                  </p:stCondLst>
                                  <p:childTnLst>
                                    <p:set>
                                      <p:cBhvr>
                                        <p:cTn id="27" dur="1" fill="hold">
                                          <p:stCondLst>
                                            <p:cond delay="0"/>
                                          </p:stCondLst>
                                        </p:cTn>
                                        <p:tgtEl>
                                          <p:spTgt spid="3">
                                            <p:txEl>
                                              <p:pRg st="10" end="10"/>
                                            </p:txEl>
                                          </p:spTgt>
                                        </p:tgtEl>
                                        <p:attrNameLst>
                                          <p:attrName>style.visibility</p:attrName>
                                        </p:attrNameLst>
                                      </p:cBhvr>
                                      <p:to>
                                        <p:strVal val="visible"/>
                                      </p:to>
                                    </p:set>
                                    <p:animEffect transition="in" filter="fade">
                                      <p:cBhvr>
                                        <p:cTn id="28" dur="2000"/>
                                        <p:tgtEl>
                                          <p:spTgt spid="3">
                                            <p:txEl>
                                              <p:pRg st="10" end="10"/>
                                            </p:txEl>
                                          </p:spTgt>
                                        </p:tgtEl>
                                      </p:cBhvr>
                                    </p:animEffect>
                                    <p:anim calcmode="lin" valueType="num">
                                      <p:cBhvr>
                                        <p:cTn id="29" dur="2000" fill="hold"/>
                                        <p:tgtEl>
                                          <p:spTgt spid="3">
                                            <p:txEl>
                                              <p:pRg st="10" end="10"/>
                                            </p:txEl>
                                          </p:spTgt>
                                        </p:tgtEl>
                                        <p:attrNameLst>
                                          <p:attrName>ppt_w</p:attrName>
                                        </p:attrNameLst>
                                      </p:cBhvr>
                                      <p:tavLst>
                                        <p:tav tm="0" fmla="#ppt_w*sin(2.5*pi*$)">
                                          <p:val>
                                            <p:fltVal val="0"/>
                                          </p:val>
                                        </p:tav>
                                        <p:tav tm="100000">
                                          <p:val>
                                            <p:fltVal val="1"/>
                                          </p:val>
                                        </p:tav>
                                      </p:tavLst>
                                    </p:anim>
                                    <p:anim calcmode="lin" valueType="num">
                                      <p:cBhvr>
                                        <p:cTn id="30" dur="2000" fill="hold"/>
                                        <p:tgtEl>
                                          <p:spTgt spid="3">
                                            <p:txEl>
                                              <p:pRg st="10" end="10"/>
                                            </p:txEl>
                                          </p:spTgt>
                                        </p:tgtEl>
                                        <p:attrNameLst>
                                          <p:attrName>ppt_h</p:attrName>
                                        </p:attrNameLst>
                                      </p:cBhvr>
                                      <p:tavLst>
                                        <p:tav tm="0">
                                          <p:val>
                                            <p:strVal val="#ppt_h"/>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45" presetClass="entr" presetSubtype="0" fill="hold" nodeType="clickEffect">
                                  <p:stCondLst>
                                    <p:cond delay="0"/>
                                  </p:stCondLst>
                                  <p:childTnLst>
                                    <p:set>
                                      <p:cBhvr>
                                        <p:cTn id="34" dur="1" fill="hold">
                                          <p:stCondLst>
                                            <p:cond delay="0"/>
                                          </p:stCondLst>
                                        </p:cTn>
                                        <p:tgtEl>
                                          <p:spTgt spid="3">
                                            <p:txEl>
                                              <p:pRg st="12" end="12"/>
                                            </p:txEl>
                                          </p:spTgt>
                                        </p:tgtEl>
                                        <p:attrNameLst>
                                          <p:attrName>style.visibility</p:attrName>
                                        </p:attrNameLst>
                                      </p:cBhvr>
                                      <p:to>
                                        <p:strVal val="visible"/>
                                      </p:to>
                                    </p:set>
                                    <p:animEffect transition="in" filter="fade">
                                      <p:cBhvr>
                                        <p:cTn id="35" dur="2000"/>
                                        <p:tgtEl>
                                          <p:spTgt spid="3">
                                            <p:txEl>
                                              <p:pRg st="12" end="12"/>
                                            </p:txEl>
                                          </p:spTgt>
                                        </p:tgtEl>
                                      </p:cBhvr>
                                    </p:animEffect>
                                    <p:anim calcmode="lin" valueType="num">
                                      <p:cBhvr>
                                        <p:cTn id="36" dur="2000" fill="hold"/>
                                        <p:tgtEl>
                                          <p:spTgt spid="3">
                                            <p:txEl>
                                              <p:pRg st="12" end="12"/>
                                            </p:txEl>
                                          </p:spTgt>
                                        </p:tgtEl>
                                        <p:attrNameLst>
                                          <p:attrName>ppt_w</p:attrName>
                                        </p:attrNameLst>
                                      </p:cBhvr>
                                      <p:tavLst>
                                        <p:tav tm="0" fmla="#ppt_w*sin(2.5*pi*$)">
                                          <p:val>
                                            <p:fltVal val="0"/>
                                          </p:val>
                                        </p:tav>
                                        <p:tav tm="100000">
                                          <p:val>
                                            <p:fltVal val="1"/>
                                          </p:val>
                                        </p:tav>
                                      </p:tavLst>
                                    </p:anim>
                                    <p:anim calcmode="lin" valueType="num">
                                      <p:cBhvr>
                                        <p:cTn id="37" dur="2000" fill="hold"/>
                                        <p:tgtEl>
                                          <p:spTgt spid="3">
                                            <p:txEl>
                                              <p:pRg st="12" end="1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4.4</a:t>
            </a:r>
            <a:endParaRPr lang="en-US" dirty="0"/>
          </a:p>
        </p:txBody>
      </p:sp>
      <p:sp>
        <p:nvSpPr>
          <p:cNvPr id="3" name="Title 2"/>
          <p:cNvSpPr>
            <a:spLocks noGrp="1"/>
          </p:cNvSpPr>
          <p:nvPr>
            <p:ph type="title"/>
          </p:nvPr>
        </p:nvSpPr>
        <p:spPr/>
        <p:txBody>
          <a:bodyPr/>
          <a:lstStyle/>
          <a:p>
            <a:r>
              <a:rPr lang="en-US" dirty="0" smtClean="0"/>
              <a:t>Optimization</a:t>
            </a:r>
            <a:endParaRPr lang="en-US" dirty="0"/>
          </a:p>
        </p:txBody>
      </p:sp>
    </p:spTree>
    <p:extLst>
      <p:ext uri="{BB962C8B-B14F-4D97-AF65-F5344CB8AC3E}">
        <p14:creationId xmlns:p14="http://schemas.microsoft.com/office/powerpoint/2010/main" val="2585529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4.4 Optimization</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Optimization: As the name implies, optimization involves using the first derivative test and/or the procedure for finding global </a:t>
            </a:r>
            <a:r>
              <a:rPr lang="en-US" dirty="0" err="1" smtClean="0"/>
              <a:t>extrema</a:t>
            </a:r>
            <a:r>
              <a:rPr lang="en-US" dirty="0" smtClean="0"/>
              <a:t> in context (i.e. a story problem) to find the largest or smallest value that “optimizes” a particular situation.  This is often done through the use of a primary and secondary equation.  The primary equation involves the quantity that you want the maximum or the minimum of.  If the primary equation has more than two variables, you will need a secondary equation to restrict one or more variables.  This secondary equation will involve a quantity that you are not trying to optimize but that you have more information about.</a:t>
            </a:r>
          </a:p>
        </p:txBody>
      </p:sp>
    </p:spTree>
    <p:extLst>
      <p:ext uri="{BB962C8B-B14F-4D97-AF65-F5344CB8AC3E}">
        <p14:creationId xmlns:p14="http://schemas.microsoft.com/office/powerpoint/2010/main" val="8541435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4.4 Optimization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20000"/>
              </a:bodyPr>
              <a:lstStyle/>
              <a:p>
                <a:r>
                  <a:rPr lang="en-US" dirty="0" smtClean="0"/>
                  <a:t>Example: What dimensions give the maximum volume of an open box with a square base and a surface area of 108 </a:t>
                </a:r>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a:rPr>
                          <m:t>𝑖𝑛</m:t>
                        </m:r>
                      </m:e>
                      <m:sup>
                        <m:r>
                          <a:rPr lang="en-US" b="0" i="1" smtClean="0">
                            <a:latin typeface="Cambria Math"/>
                          </a:rPr>
                          <m:t>2</m:t>
                        </m:r>
                      </m:sup>
                    </m:sSup>
                  </m:oMath>
                </a14:m>
                <a:r>
                  <a:rPr lang="en-US" dirty="0" smtClean="0"/>
                  <a:t>?</a:t>
                </a:r>
              </a:p>
              <a:p>
                <a:endParaRPr lang="en-US" dirty="0"/>
              </a:p>
              <a:p>
                <a:r>
                  <a:rPr lang="en-US" dirty="0" smtClean="0"/>
                  <a:t>Example: A rectangular page is to contain 24 </a:t>
                </a:r>
                <a14:m>
                  <m:oMath xmlns:m="http://schemas.openxmlformats.org/officeDocument/2006/math">
                    <m:sSup>
                      <m:sSupPr>
                        <m:ctrlPr>
                          <a:rPr lang="en-US" i="1">
                            <a:latin typeface="Cambria Math" panose="02040503050406030204" pitchFamily="18" charset="0"/>
                          </a:rPr>
                        </m:ctrlPr>
                      </m:sSupPr>
                      <m:e>
                        <m:r>
                          <a:rPr lang="en-US" i="1">
                            <a:latin typeface="Cambria Math"/>
                          </a:rPr>
                          <m:t>𝑖𝑛</m:t>
                        </m:r>
                      </m:e>
                      <m:sup>
                        <m:r>
                          <a:rPr lang="en-US" i="1">
                            <a:latin typeface="Cambria Math"/>
                          </a:rPr>
                          <m:t>2</m:t>
                        </m:r>
                      </m:sup>
                    </m:sSup>
                  </m:oMath>
                </a14:m>
                <a:r>
                  <a:rPr lang="en-US" dirty="0" smtClean="0"/>
                  <a:t> of print.  The top and bottom margins are </a:t>
                </a:r>
                <a14:m>
                  <m:oMath xmlns:m="http://schemas.openxmlformats.org/officeDocument/2006/math">
                    <m:r>
                      <a:rPr lang="en-US" b="0" i="1" smtClean="0">
                        <a:latin typeface="Cambria Math"/>
                      </a:rPr>
                      <m:t>1</m:t>
                    </m:r>
                    <m:f>
                      <m:fPr>
                        <m:ctrlPr>
                          <a:rPr lang="en-US" b="0" i="1" smtClean="0">
                            <a:latin typeface="Cambria Math" panose="02040503050406030204" pitchFamily="18" charset="0"/>
                          </a:rPr>
                        </m:ctrlPr>
                      </m:fPr>
                      <m:num>
                        <m:r>
                          <a:rPr lang="en-US" b="0" i="1" smtClean="0">
                            <a:latin typeface="Cambria Math"/>
                          </a:rPr>
                          <m:t>1</m:t>
                        </m:r>
                      </m:num>
                      <m:den>
                        <m:r>
                          <a:rPr lang="en-US" b="0" i="1" smtClean="0">
                            <a:latin typeface="Cambria Math"/>
                          </a:rPr>
                          <m:t>2</m:t>
                        </m:r>
                      </m:den>
                    </m:f>
                  </m:oMath>
                </a14:m>
                <a:r>
                  <a:rPr lang="en-US" dirty="0" smtClean="0"/>
                  <a:t> inches.  The side margins are 1 inch.  What should the dimensions be so that the least amount of paper is used?</a:t>
                </a:r>
              </a:p>
              <a:p>
                <a:endParaRPr lang="en-US" dirty="0"/>
              </a:p>
              <a:p>
                <a:r>
                  <a:rPr lang="en-US" dirty="0" smtClean="0"/>
                  <a:t>Example: Book Example #5</a:t>
                </a:r>
              </a:p>
              <a:p>
                <a:r>
                  <a:rPr lang="en-US" dirty="0" smtClean="0"/>
                  <a:t>Example: Book Example #6</a:t>
                </a:r>
              </a:p>
              <a:p>
                <a:endParaRPr lang="en-US" dirty="0"/>
              </a:p>
              <a:p>
                <a:r>
                  <a:rPr lang="en-US" dirty="0" smtClean="0"/>
                  <a:t>Assignment: pg. 226 (1-56, skip 22, 28, &amp; 48)</a:t>
                </a:r>
              </a:p>
              <a:p>
                <a:r>
                  <a:rPr lang="en-US" dirty="0" smtClean="0"/>
                  <a:t>Study “Geometry Formulas” sheet – you may not use it on </a:t>
                </a:r>
                <a:r>
                  <a:rPr lang="en-US" smtClean="0"/>
                  <a:t>the test</a:t>
                </a:r>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815" t="-2156" r="-1259"/>
                </a:stretch>
              </a:blipFill>
            </p:spPr>
            <p:txBody>
              <a:bodyPr/>
              <a:lstStyle/>
              <a:p>
                <a:r>
                  <a:rPr lang="en-US">
                    <a:noFill/>
                  </a:rPr>
                  <a:t> </a:t>
                </a:r>
              </a:p>
            </p:txBody>
          </p:sp>
        </mc:Fallback>
      </mc:AlternateContent>
    </p:spTree>
    <p:extLst>
      <p:ext uri="{BB962C8B-B14F-4D97-AF65-F5344CB8AC3E}">
        <p14:creationId xmlns:p14="http://schemas.microsoft.com/office/powerpoint/2010/main" val="1616642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down)">
                                      <p:cBhvr>
                                        <p:cTn id="7" dur="580">
                                          <p:stCondLst>
                                            <p:cond delay="0"/>
                                          </p:stCondLst>
                                        </p:cTn>
                                        <p:tgtEl>
                                          <p:spTgt spid="3">
                                            <p:txEl>
                                              <p:pRg st="2" end="2"/>
                                            </p:txEl>
                                          </p:spTgt>
                                        </p:tgtEl>
                                      </p:cBhvr>
                                    </p:animEffect>
                                    <p:anim calcmode="lin" valueType="num">
                                      <p:cBhvr>
                                        <p:cTn id="8"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2" end="2"/>
                                            </p:txEl>
                                          </p:spTgt>
                                        </p:tgtEl>
                                      </p:cBhvr>
                                      <p:to x="100000" y="60000"/>
                                    </p:animScale>
                                    <p:animScale>
                                      <p:cBhvr>
                                        <p:cTn id="14" dur="166" decel="50000">
                                          <p:stCondLst>
                                            <p:cond delay="676"/>
                                          </p:stCondLst>
                                        </p:cTn>
                                        <p:tgtEl>
                                          <p:spTgt spid="3">
                                            <p:txEl>
                                              <p:pRg st="2" end="2"/>
                                            </p:txEl>
                                          </p:spTgt>
                                        </p:tgtEl>
                                      </p:cBhvr>
                                      <p:to x="100000" y="100000"/>
                                    </p:animScale>
                                    <p:animScale>
                                      <p:cBhvr>
                                        <p:cTn id="15" dur="26">
                                          <p:stCondLst>
                                            <p:cond delay="1312"/>
                                          </p:stCondLst>
                                        </p:cTn>
                                        <p:tgtEl>
                                          <p:spTgt spid="3">
                                            <p:txEl>
                                              <p:pRg st="2" end="2"/>
                                            </p:txEl>
                                          </p:spTgt>
                                        </p:tgtEl>
                                      </p:cBhvr>
                                      <p:to x="100000" y="80000"/>
                                    </p:animScale>
                                    <p:animScale>
                                      <p:cBhvr>
                                        <p:cTn id="16" dur="166" decel="50000">
                                          <p:stCondLst>
                                            <p:cond delay="1338"/>
                                          </p:stCondLst>
                                        </p:cTn>
                                        <p:tgtEl>
                                          <p:spTgt spid="3">
                                            <p:txEl>
                                              <p:pRg st="2" end="2"/>
                                            </p:txEl>
                                          </p:spTgt>
                                        </p:tgtEl>
                                      </p:cBhvr>
                                      <p:to x="100000" y="100000"/>
                                    </p:animScale>
                                    <p:animScale>
                                      <p:cBhvr>
                                        <p:cTn id="17" dur="26">
                                          <p:stCondLst>
                                            <p:cond delay="1642"/>
                                          </p:stCondLst>
                                        </p:cTn>
                                        <p:tgtEl>
                                          <p:spTgt spid="3">
                                            <p:txEl>
                                              <p:pRg st="2" end="2"/>
                                            </p:txEl>
                                          </p:spTgt>
                                        </p:tgtEl>
                                      </p:cBhvr>
                                      <p:to x="100000" y="90000"/>
                                    </p:animScale>
                                    <p:animScale>
                                      <p:cBhvr>
                                        <p:cTn id="18" dur="166" decel="50000">
                                          <p:stCondLst>
                                            <p:cond delay="1668"/>
                                          </p:stCondLst>
                                        </p:cTn>
                                        <p:tgtEl>
                                          <p:spTgt spid="3">
                                            <p:txEl>
                                              <p:pRg st="2" end="2"/>
                                            </p:txEl>
                                          </p:spTgt>
                                        </p:tgtEl>
                                      </p:cBhvr>
                                      <p:to x="100000" y="100000"/>
                                    </p:animScale>
                                    <p:animScale>
                                      <p:cBhvr>
                                        <p:cTn id="19" dur="26">
                                          <p:stCondLst>
                                            <p:cond delay="1808"/>
                                          </p:stCondLst>
                                        </p:cTn>
                                        <p:tgtEl>
                                          <p:spTgt spid="3">
                                            <p:txEl>
                                              <p:pRg st="2" end="2"/>
                                            </p:txEl>
                                          </p:spTgt>
                                        </p:tgtEl>
                                      </p:cBhvr>
                                      <p:to x="100000" y="95000"/>
                                    </p:animScale>
                                    <p:animScale>
                                      <p:cBhvr>
                                        <p:cTn id="20" dur="166" decel="50000">
                                          <p:stCondLst>
                                            <p:cond delay="1834"/>
                                          </p:stCondLst>
                                        </p:cTn>
                                        <p:tgtEl>
                                          <p:spTgt spid="3">
                                            <p:txEl>
                                              <p:pRg st="2" end="2"/>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wipe(down)">
                                      <p:cBhvr>
                                        <p:cTn id="25" dur="580">
                                          <p:stCondLst>
                                            <p:cond delay="0"/>
                                          </p:stCondLst>
                                        </p:cTn>
                                        <p:tgtEl>
                                          <p:spTgt spid="3">
                                            <p:txEl>
                                              <p:pRg st="4" end="4"/>
                                            </p:txEl>
                                          </p:spTgt>
                                        </p:tgtEl>
                                      </p:cBhvr>
                                    </p:animEffect>
                                    <p:anim calcmode="lin" valueType="num">
                                      <p:cBhvr>
                                        <p:cTn id="26"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4" end="4"/>
                                            </p:txEl>
                                          </p:spTgt>
                                        </p:tgtEl>
                                      </p:cBhvr>
                                      <p:to x="100000" y="60000"/>
                                    </p:animScale>
                                    <p:animScale>
                                      <p:cBhvr>
                                        <p:cTn id="32" dur="166" decel="50000">
                                          <p:stCondLst>
                                            <p:cond delay="676"/>
                                          </p:stCondLst>
                                        </p:cTn>
                                        <p:tgtEl>
                                          <p:spTgt spid="3">
                                            <p:txEl>
                                              <p:pRg st="4" end="4"/>
                                            </p:txEl>
                                          </p:spTgt>
                                        </p:tgtEl>
                                      </p:cBhvr>
                                      <p:to x="100000" y="100000"/>
                                    </p:animScale>
                                    <p:animScale>
                                      <p:cBhvr>
                                        <p:cTn id="33" dur="26">
                                          <p:stCondLst>
                                            <p:cond delay="1312"/>
                                          </p:stCondLst>
                                        </p:cTn>
                                        <p:tgtEl>
                                          <p:spTgt spid="3">
                                            <p:txEl>
                                              <p:pRg st="4" end="4"/>
                                            </p:txEl>
                                          </p:spTgt>
                                        </p:tgtEl>
                                      </p:cBhvr>
                                      <p:to x="100000" y="80000"/>
                                    </p:animScale>
                                    <p:animScale>
                                      <p:cBhvr>
                                        <p:cTn id="34" dur="166" decel="50000">
                                          <p:stCondLst>
                                            <p:cond delay="1338"/>
                                          </p:stCondLst>
                                        </p:cTn>
                                        <p:tgtEl>
                                          <p:spTgt spid="3">
                                            <p:txEl>
                                              <p:pRg st="4" end="4"/>
                                            </p:txEl>
                                          </p:spTgt>
                                        </p:tgtEl>
                                      </p:cBhvr>
                                      <p:to x="100000" y="100000"/>
                                    </p:animScale>
                                    <p:animScale>
                                      <p:cBhvr>
                                        <p:cTn id="35" dur="26">
                                          <p:stCondLst>
                                            <p:cond delay="1642"/>
                                          </p:stCondLst>
                                        </p:cTn>
                                        <p:tgtEl>
                                          <p:spTgt spid="3">
                                            <p:txEl>
                                              <p:pRg st="4" end="4"/>
                                            </p:txEl>
                                          </p:spTgt>
                                        </p:tgtEl>
                                      </p:cBhvr>
                                      <p:to x="100000" y="90000"/>
                                    </p:animScale>
                                    <p:animScale>
                                      <p:cBhvr>
                                        <p:cTn id="36" dur="166" decel="50000">
                                          <p:stCondLst>
                                            <p:cond delay="1668"/>
                                          </p:stCondLst>
                                        </p:cTn>
                                        <p:tgtEl>
                                          <p:spTgt spid="3">
                                            <p:txEl>
                                              <p:pRg st="4" end="4"/>
                                            </p:txEl>
                                          </p:spTgt>
                                        </p:tgtEl>
                                      </p:cBhvr>
                                      <p:to x="100000" y="100000"/>
                                    </p:animScale>
                                    <p:animScale>
                                      <p:cBhvr>
                                        <p:cTn id="37" dur="26">
                                          <p:stCondLst>
                                            <p:cond delay="1808"/>
                                          </p:stCondLst>
                                        </p:cTn>
                                        <p:tgtEl>
                                          <p:spTgt spid="3">
                                            <p:txEl>
                                              <p:pRg st="4" end="4"/>
                                            </p:txEl>
                                          </p:spTgt>
                                        </p:tgtEl>
                                      </p:cBhvr>
                                      <p:to x="100000" y="95000"/>
                                    </p:animScale>
                                    <p:animScale>
                                      <p:cBhvr>
                                        <p:cTn id="38" dur="166" decel="50000">
                                          <p:stCondLst>
                                            <p:cond delay="1834"/>
                                          </p:stCondLst>
                                        </p:cTn>
                                        <p:tgtEl>
                                          <p:spTgt spid="3">
                                            <p:txEl>
                                              <p:pRg st="4" end="4"/>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Effect transition="in" filter="wipe(down)">
                                      <p:cBhvr>
                                        <p:cTn id="43" dur="580">
                                          <p:stCondLst>
                                            <p:cond delay="0"/>
                                          </p:stCondLst>
                                        </p:cTn>
                                        <p:tgtEl>
                                          <p:spTgt spid="3">
                                            <p:txEl>
                                              <p:pRg st="5" end="5"/>
                                            </p:txEl>
                                          </p:spTgt>
                                        </p:tgtEl>
                                      </p:cBhvr>
                                    </p:animEffect>
                                    <p:anim calcmode="lin" valueType="num">
                                      <p:cBhvr>
                                        <p:cTn id="44"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3">
                                            <p:txEl>
                                              <p:pRg st="5" end="5"/>
                                            </p:txEl>
                                          </p:spTgt>
                                        </p:tgtEl>
                                      </p:cBhvr>
                                      <p:to x="100000" y="60000"/>
                                    </p:animScale>
                                    <p:animScale>
                                      <p:cBhvr>
                                        <p:cTn id="50" dur="166" decel="50000">
                                          <p:stCondLst>
                                            <p:cond delay="676"/>
                                          </p:stCondLst>
                                        </p:cTn>
                                        <p:tgtEl>
                                          <p:spTgt spid="3">
                                            <p:txEl>
                                              <p:pRg st="5" end="5"/>
                                            </p:txEl>
                                          </p:spTgt>
                                        </p:tgtEl>
                                      </p:cBhvr>
                                      <p:to x="100000" y="100000"/>
                                    </p:animScale>
                                    <p:animScale>
                                      <p:cBhvr>
                                        <p:cTn id="51" dur="26">
                                          <p:stCondLst>
                                            <p:cond delay="1312"/>
                                          </p:stCondLst>
                                        </p:cTn>
                                        <p:tgtEl>
                                          <p:spTgt spid="3">
                                            <p:txEl>
                                              <p:pRg st="5" end="5"/>
                                            </p:txEl>
                                          </p:spTgt>
                                        </p:tgtEl>
                                      </p:cBhvr>
                                      <p:to x="100000" y="80000"/>
                                    </p:animScale>
                                    <p:animScale>
                                      <p:cBhvr>
                                        <p:cTn id="52" dur="166" decel="50000">
                                          <p:stCondLst>
                                            <p:cond delay="1338"/>
                                          </p:stCondLst>
                                        </p:cTn>
                                        <p:tgtEl>
                                          <p:spTgt spid="3">
                                            <p:txEl>
                                              <p:pRg st="5" end="5"/>
                                            </p:txEl>
                                          </p:spTgt>
                                        </p:tgtEl>
                                      </p:cBhvr>
                                      <p:to x="100000" y="100000"/>
                                    </p:animScale>
                                    <p:animScale>
                                      <p:cBhvr>
                                        <p:cTn id="53" dur="26">
                                          <p:stCondLst>
                                            <p:cond delay="1642"/>
                                          </p:stCondLst>
                                        </p:cTn>
                                        <p:tgtEl>
                                          <p:spTgt spid="3">
                                            <p:txEl>
                                              <p:pRg st="5" end="5"/>
                                            </p:txEl>
                                          </p:spTgt>
                                        </p:tgtEl>
                                      </p:cBhvr>
                                      <p:to x="100000" y="90000"/>
                                    </p:animScale>
                                    <p:animScale>
                                      <p:cBhvr>
                                        <p:cTn id="54" dur="166" decel="50000">
                                          <p:stCondLst>
                                            <p:cond delay="1668"/>
                                          </p:stCondLst>
                                        </p:cTn>
                                        <p:tgtEl>
                                          <p:spTgt spid="3">
                                            <p:txEl>
                                              <p:pRg st="5" end="5"/>
                                            </p:txEl>
                                          </p:spTgt>
                                        </p:tgtEl>
                                      </p:cBhvr>
                                      <p:to x="100000" y="100000"/>
                                    </p:animScale>
                                    <p:animScale>
                                      <p:cBhvr>
                                        <p:cTn id="55" dur="26">
                                          <p:stCondLst>
                                            <p:cond delay="1808"/>
                                          </p:stCondLst>
                                        </p:cTn>
                                        <p:tgtEl>
                                          <p:spTgt spid="3">
                                            <p:txEl>
                                              <p:pRg st="5" end="5"/>
                                            </p:txEl>
                                          </p:spTgt>
                                        </p:tgtEl>
                                      </p:cBhvr>
                                      <p:to x="100000" y="95000"/>
                                    </p:animScale>
                                    <p:animScale>
                                      <p:cBhvr>
                                        <p:cTn id="56" dur="166" decel="50000">
                                          <p:stCondLst>
                                            <p:cond delay="1834"/>
                                          </p:stCondLst>
                                        </p:cTn>
                                        <p:tgtEl>
                                          <p:spTgt spid="3">
                                            <p:txEl>
                                              <p:pRg st="5" end="5"/>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nodeType="clickEffect">
                                  <p:stCondLst>
                                    <p:cond delay="0"/>
                                  </p:stCondLst>
                                  <p:childTnLst>
                                    <p:set>
                                      <p:cBhvr>
                                        <p:cTn id="60" dur="1" fill="hold">
                                          <p:stCondLst>
                                            <p:cond delay="0"/>
                                          </p:stCondLst>
                                        </p:cTn>
                                        <p:tgtEl>
                                          <p:spTgt spid="3">
                                            <p:txEl>
                                              <p:pRg st="7" end="7"/>
                                            </p:txEl>
                                          </p:spTgt>
                                        </p:tgtEl>
                                        <p:attrNameLst>
                                          <p:attrName>style.visibility</p:attrName>
                                        </p:attrNameLst>
                                      </p:cBhvr>
                                      <p:to>
                                        <p:strVal val="visible"/>
                                      </p:to>
                                    </p:set>
                                    <p:animEffect transition="in" filter="wipe(down)">
                                      <p:cBhvr>
                                        <p:cTn id="61" dur="580">
                                          <p:stCondLst>
                                            <p:cond delay="0"/>
                                          </p:stCondLst>
                                        </p:cTn>
                                        <p:tgtEl>
                                          <p:spTgt spid="3">
                                            <p:txEl>
                                              <p:pRg st="7" end="7"/>
                                            </p:txEl>
                                          </p:spTgt>
                                        </p:tgtEl>
                                      </p:cBhvr>
                                    </p:animEffect>
                                    <p:anim calcmode="lin" valueType="num">
                                      <p:cBhvr>
                                        <p:cTn id="62" dur="1822" tmFilter="0,0; 0.14,0.36; 0.43,0.73; 0.71,0.91; 1.0,1.0">
                                          <p:stCondLst>
                                            <p:cond delay="0"/>
                                          </p:stCondLst>
                                        </p:cTn>
                                        <p:tgtEl>
                                          <p:spTgt spid="3">
                                            <p:txEl>
                                              <p:pRg st="7" end="7"/>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3">
                                            <p:txEl>
                                              <p:pRg st="7" end="7"/>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3">
                                            <p:txEl>
                                              <p:pRg st="7" end="7"/>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3">
                                            <p:txEl>
                                              <p:pRg st="7" end="7"/>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3">
                                            <p:txEl>
                                              <p:pRg st="7" end="7"/>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3">
                                            <p:txEl>
                                              <p:pRg st="7" end="7"/>
                                            </p:txEl>
                                          </p:spTgt>
                                        </p:tgtEl>
                                      </p:cBhvr>
                                      <p:to x="100000" y="60000"/>
                                    </p:animScale>
                                    <p:animScale>
                                      <p:cBhvr>
                                        <p:cTn id="68" dur="166" decel="50000">
                                          <p:stCondLst>
                                            <p:cond delay="676"/>
                                          </p:stCondLst>
                                        </p:cTn>
                                        <p:tgtEl>
                                          <p:spTgt spid="3">
                                            <p:txEl>
                                              <p:pRg st="7" end="7"/>
                                            </p:txEl>
                                          </p:spTgt>
                                        </p:tgtEl>
                                      </p:cBhvr>
                                      <p:to x="100000" y="100000"/>
                                    </p:animScale>
                                    <p:animScale>
                                      <p:cBhvr>
                                        <p:cTn id="69" dur="26">
                                          <p:stCondLst>
                                            <p:cond delay="1312"/>
                                          </p:stCondLst>
                                        </p:cTn>
                                        <p:tgtEl>
                                          <p:spTgt spid="3">
                                            <p:txEl>
                                              <p:pRg st="7" end="7"/>
                                            </p:txEl>
                                          </p:spTgt>
                                        </p:tgtEl>
                                      </p:cBhvr>
                                      <p:to x="100000" y="80000"/>
                                    </p:animScale>
                                    <p:animScale>
                                      <p:cBhvr>
                                        <p:cTn id="70" dur="166" decel="50000">
                                          <p:stCondLst>
                                            <p:cond delay="1338"/>
                                          </p:stCondLst>
                                        </p:cTn>
                                        <p:tgtEl>
                                          <p:spTgt spid="3">
                                            <p:txEl>
                                              <p:pRg st="7" end="7"/>
                                            </p:txEl>
                                          </p:spTgt>
                                        </p:tgtEl>
                                      </p:cBhvr>
                                      <p:to x="100000" y="100000"/>
                                    </p:animScale>
                                    <p:animScale>
                                      <p:cBhvr>
                                        <p:cTn id="71" dur="26">
                                          <p:stCondLst>
                                            <p:cond delay="1642"/>
                                          </p:stCondLst>
                                        </p:cTn>
                                        <p:tgtEl>
                                          <p:spTgt spid="3">
                                            <p:txEl>
                                              <p:pRg st="7" end="7"/>
                                            </p:txEl>
                                          </p:spTgt>
                                        </p:tgtEl>
                                      </p:cBhvr>
                                      <p:to x="100000" y="90000"/>
                                    </p:animScale>
                                    <p:animScale>
                                      <p:cBhvr>
                                        <p:cTn id="72" dur="166" decel="50000">
                                          <p:stCondLst>
                                            <p:cond delay="1668"/>
                                          </p:stCondLst>
                                        </p:cTn>
                                        <p:tgtEl>
                                          <p:spTgt spid="3">
                                            <p:txEl>
                                              <p:pRg st="7" end="7"/>
                                            </p:txEl>
                                          </p:spTgt>
                                        </p:tgtEl>
                                      </p:cBhvr>
                                      <p:to x="100000" y="100000"/>
                                    </p:animScale>
                                    <p:animScale>
                                      <p:cBhvr>
                                        <p:cTn id="73" dur="26">
                                          <p:stCondLst>
                                            <p:cond delay="1808"/>
                                          </p:stCondLst>
                                        </p:cTn>
                                        <p:tgtEl>
                                          <p:spTgt spid="3">
                                            <p:txEl>
                                              <p:pRg st="7" end="7"/>
                                            </p:txEl>
                                          </p:spTgt>
                                        </p:tgtEl>
                                      </p:cBhvr>
                                      <p:to x="100000" y="95000"/>
                                    </p:animScale>
                                    <p:animScale>
                                      <p:cBhvr>
                                        <p:cTn id="74" dur="166" decel="50000">
                                          <p:stCondLst>
                                            <p:cond delay="1834"/>
                                          </p:stCondLst>
                                        </p:cTn>
                                        <p:tgtEl>
                                          <p:spTgt spid="3">
                                            <p:txEl>
                                              <p:pRg st="7" end="7"/>
                                            </p:txEl>
                                          </p:spTgt>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nodeType="clickEffect">
                                  <p:stCondLst>
                                    <p:cond delay="0"/>
                                  </p:stCondLst>
                                  <p:childTnLst>
                                    <p:set>
                                      <p:cBhvr>
                                        <p:cTn id="78" dur="1" fill="hold">
                                          <p:stCondLst>
                                            <p:cond delay="0"/>
                                          </p:stCondLst>
                                        </p:cTn>
                                        <p:tgtEl>
                                          <p:spTgt spid="3">
                                            <p:txEl>
                                              <p:pRg st="8" end="8"/>
                                            </p:txEl>
                                          </p:spTgt>
                                        </p:tgtEl>
                                        <p:attrNameLst>
                                          <p:attrName>style.visibility</p:attrName>
                                        </p:attrNameLst>
                                      </p:cBhvr>
                                      <p:to>
                                        <p:strVal val="visible"/>
                                      </p:to>
                                    </p:set>
                                    <p:animEffect transition="in" filter="wipe(down)">
                                      <p:cBhvr>
                                        <p:cTn id="79" dur="580">
                                          <p:stCondLst>
                                            <p:cond delay="0"/>
                                          </p:stCondLst>
                                        </p:cTn>
                                        <p:tgtEl>
                                          <p:spTgt spid="3">
                                            <p:txEl>
                                              <p:pRg st="8" end="8"/>
                                            </p:txEl>
                                          </p:spTgt>
                                        </p:tgtEl>
                                      </p:cBhvr>
                                    </p:animEffect>
                                    <p:anim calcmode="lin" valueType="num">
                                      <p:cBhvr>
                                        <p:cTn id="80" dur="1822" tmFilter="0,0; 0.14,0.36; 0.43,0.73; 0.71,0.91; 1.0,1.0">
                                          <p:stCondLst>
                                            <p:cond delay="0"/>
                                          </p:stCondLst>
                                        </p:cTn>
                                        <p:tgtEl>
                                          <p:spTgt spid="3">
                                            <p:txEl>
                                              <p:pRg st="8" end="8"/>
                                            </p:txEl>
                                          </p:spTgt>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3">
                                            <p:txEl>
                                              <p:pRg st="8" end="8"/>
                                            </p:txEl>
                                          </p:spTgt>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3">
                                            <p:txEl>
                                              <p:pRg st="8" end="8"/>
                                            </p:txEl>
                                          </p:spTgt>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3">
                                            <p:txEl>
                                              <p:pRg st="8" end="8"/>
                                            </p:txEl>
                                          </p:spTgt>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3">
                                            <p:txEl>
                                              <p:pRg st="8" end="8"/>
                                            </p:txEl>
                                          </p:spTgt>
                                        </p:tgtEl>
                                        <p:attrNameLst>
                                          <p:attrName>ppt_y</p:attrName>
                                        </p:attrNameLst>
                                      </p:cBhvr>
                                      <p:tavLst>
                                        <p:tav tm="0" fmla="#ppt_y-sin(pi*$)/81">
                                          <p:val>
                                            <p:fltVal val="0"/>
                                          </p:val>
                                        </p:tav>
                                        <p:tav tm="100000">
                                          <p:val>
                                            <p:fltVal val="1"/>
                                          </p:val>
                                        </p:tav>
                                      </p:tavLst>
                                    </p:anim>
                                    <p:animScale>
                                      <p:cBhvr>
                                        <p:cTn id="85" dur="26">
                                          <p:stCondLst>
                                            <p:cond delay="650"/>
                                          </p:stCondLst>
                                        </p:cTn>
                                        <p:tgtEl>
                                          <p:spTgt spid="3">
                                            <p:txEl>
                                              <p:pRg st="8" end="8"/>
                                            </p:txEl>
                                          </p:spTgt>
                                        </p:tgtEl>
                                      </p:cBhvr>
                                      <p:to x="100000" y="60000"/>
                                    </p:animScale>
                                    <p:animScale>
                                      <p:cBhvr>
                                        <p:cTn id="86" dur="166" decel="50000">
                                          <p:stCondLst>
                                            <p:cond delay="676"/>
                                          </p:stCondLst>
                                        </p:cTn>
                                        <p:tgtEl>
                                          <p:spTgt spid="3">
                                            <p:txEl>
                                              <p:pRg st="8" end="8"/>
                                            </p:txEl>
                                          </p:spTgt>
                                        </p:tgtEl>
                                      </p:cBhvr>
                                      <p:to x="100000" y="100000"/>
                                    </p:animScale>
                                    <p:animScale>
                                      <p:cBhvr>
                                        <p:cTn id="87" dur="26">
                                          <p:stCondLst>
                                            <p:cond delay="1312"/>
                                          </p:stCondLst>
                                        </p:cTn>
                                        <p:tgtEl>
                                          <p:spTgt spid="3">
                                            <p:txEl>
                                              <p:pRg st="8" end="8"/>
                                            </p:txEl>
                                          </p:spTgt>
                                        </p:tgtEl>
                                      </p:cBhvr>
                                      <p:to x="100000" y="80000"/>
                                    </p:animScale>
                                    <p:animScale>
                                      <p:cBhvr>
                                        <p:cTn id="88" dur="166" decel="50000">
                                          <p:stCondLst>
                                            <p:cond delay="1338"/>
                                          </p:stCondLst>
                                        </p:cTn>
                                        <p:tgtEl>
                                          <p:spTgt spid="3">
                                            <p:txEl>
                                              <p:pRg st="8" end="8"/>
                                            </p:txEl>
                                          </p:spTgt>
                                        </p:tgtEl>
                                      </p:cBhvr>
                                      <p:to x="100000" y="100000"/>
                                    </p:animScale>
                                    <p:animScale>
                                      <p:cBhvr>
                                        <p:cTn id="89" dur="26">
                                          <p:stCondLst>
                                            <p:cond delay="1642"/>
                                          </p:stCondLst>
                                        </p:cTn>
                                        <p:tgtEl>
                                          <p:spTgt spid="3">
                                            <p:txEl>
                                              <p:pRg st="8" end="8"/>
                                            </p:txEl>
                                          </p:spTgt>
                                        </p:tgtEl>
                                      </p:cBhvr>
                                      <p:to x="100000" y="90000"/>
                                    </p:animScale>
                                    <p:animScale>
                                      <p:cBhvr>
                                        <p:cTn id="90" dur="166" decel="50000">
                                          <p:stCondLst>
                                            <p:cond delay="1668"/>
                                          </p:stCondLst>
                                        </p:cTn>
                                        <p:tgtEl>
                                          <p:spTgt spid="3">
                                            <p:txEl>
                                              <p:pRg st="8" end="8"/>
                                            </p:txEl>
                                          </p:spTgt>
                                        </p:tgtEl>
                                      </p:cBhvr>
                                      <p:to x="100000" y="100000"/>
                                    </p:animScale>
                                    <p:animScale>
                                      <p:cBhvr>
                                        <p:cTn id="91" dur="26">
                                          <p:stCondLst>
                                            <p:cond delay="1808"/>
                                          </p:stCondLst>
                                        </p:cTn>
                                        <p:tgtEl>
                                          <p:spTgt spid="3">
                                            <p:txEl>
                                              <p:pRg st="8" end="8"/>
                                            </p:txEl>
                                          </p:spTgt>
                                        </p:tgtEl>
                                      </p:cBhvr>
                                      <p:to x="100000" y="95000"/>
                                    </p:animScale>
                                    <p:animScale>
                                      <p:cBhvr>
                                        <p:cTn id="92" dur="166" decel="50000">
                                          <p:stCondLst>
                                            <p:cond delay="1834"/>
                                          </p:stCondLst>
                                        </p:cTn>
                                        <p:tgtEl>
                                          <p:spTgt spid="3">
                                            <p:txEl>
                                              <p:pRg st="8" end="8"/>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4.5</a:t>
            </a:r>
            <a:endParaRPr lang="en-US" dirty="0"/>
          </a:p>
        </p:txBody>
      </p:sp>
      <p:sp>
        <p:nvSpPr>
          <p:cNvPr id="3" name="Title 2"/>
          <p:cNvSpPr>
            <a:spLocks noGrp="1"/>
          </p:cNvSpPr>
          <p:nvPr>
            <p:ph type="title"/>
          </p:nvPr>
        </p:nvSpPr>
        <p:spPr/>
        <p:txBody>
          <a:bodyPr>
            <a:normAutofit/>
          </a:bodyPr>
          <a:lstStyle/>
          <a:p>
            <a:r>
              <a:rPr lang="en-US" dirty="0" smtClean="0"/>
              <a:t>Approximation Methods</a:t>
            </a:r>
            <a:endParaRPr lang="en-US" dirty="0"/>
          </a:p>
        </p:txBody>
      </p:sp>
    </p:spTree>
    <p:extLst>
      <p:ext uri="{BB962C8B-B14F-4D97-AF65-F5344CB8AC3E}">
        <p14:creationId xmlns:p14="http://schemas.microsoft.com/office/powerpoint/2010/main" val="351644074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4.5 Linearization</a:t>
            </a:r>
            <a:endParaRPr lang="en-US" dirty="0"/>
          </a:p>
        </p:txBody>
      </p:sp>
      <p:sp>
        <p:nvSpPr>
          <p:cNvPr id="3" name="Content Placeholder 2"/>
          <p:cNvSpPr>
            <a:spLocks noGrp="1"/>
          </p:cNvSpPr>
          <p:nvPr>
            <p:ph idx="1"/>
          </p:nvPr>
        </p:nvSpPr>
        <p:spPr/>
        <p:txBody>
          <a:bodyPr>
            <a:normAutofit lnSpcReduction="10000"/>
          </a:bodyPr>
          <a:lstStyle/>
          <a:p>
            <a:r>
              <a:rPr lang="en-US" dirty="0" smtClean="0"/>
              <a:t>The line tangent to the curve of f(x) at x = a does a “good” job of approximating f(x) “near” a.</a:t>
            </a:r>
          </a:p>
          <a:p>
            <a:pPr marL="0" indent="0" algn="ctr">
              <a:buNone/>
            </a:pPr>
            <a:r>
              <a:rPr lang="en-US" dirty="0" smtClean="0"/>
              <a:t>Tangent Line Approximation: L(x) = f(a) + f’(a)(x-a)	</a:t>
            </a:r>
          </a:p>
          <a:p>
            <a:pPr marL="365760" lvl="1" indent="0" algn="ctr">
              <a:buNone/>
            </a:pPr>
            <a:r>
              <a:rPr lang="en-US" dirty="0" smtClean="0"/>
              <a:t>[this is just the point-slope form of a line!]</a:t>
            </a:r>
          </a:p>
          <a:p>
            <a:pPr lvl="1"/>
            <a:endParaRPr lang="en-US" dirty="0"/>
          </a:p>
          <a:p>
            <a:r>
              <a:rPr lang="en-US" dirty="0" smtClean="0"/>
              <a:t>Example: Compare the tangent line approximations at (0, 1) to the actual values for f(x) = 1 + sin x at -.5, -.1, -.01, 0, .01, .1, and .5.</a:t>
            </a:r>
          </a:p>
          <a:p>
            <a:endParaRPr lang="en-US" dirty="0"/>
          </a:p>
          <a:p>
            <a:r>
              <a:rPr lang="en-US" dirty="0" smtClean="0"/>
              <a:t>Note: Tangent lines where the graph is concave down overestimate and where the graph is concave up underestimates.</a:t>
            </a:r>
            <a:endParaRPr lang="en-US" dirty="0"/>
          </a:p>
        </p:txBody>
      </p:sp>
    </p:spTree>
    <p:extLst>
      <p:ext uri="{BB962C8B-B14F-4D97-AF65-F5344CB8AC3E}">
        <p14:creationId xmlns:p14="http://schemas.microsoft.com/office/powerpoint/2010/main" val="2719611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4.5 Differentials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r>
                  <a:rPr lang="en-US" dirty="0" smtClean="0"/>
                  <a:t>Differentials: Tools for approximating changes in y (or values of y)</a:t>
                </a:r>
              </a:p>
              <a:p>
                <a:pPr lvl="1"/>
                <a:r>
                  <a:rPr lang="en-US" dirty="0" smtClean="0"/>
                  <a:t>Actual Change: </a:t>
                </a:r>
                <a14:m>
                  <m:oMath xmlns:m="http://schemas.openxmlformats.org/officeDocument/2006/math">
                    <m:r>
                      <a:rPr lang="en-US" i="1" smtClean="0">
                        <a:latin typeface="Cambria Math"/>
                        <a:ea typeface="Cambria Math"/>
                      </a:rPr>
                      <m:t>∆</m:t>
                    </m:r>
                    <m:r>
                      <a:rPr lang="en-US" b="0" i="1" smtClean="0">
                        <a:latin typeface="Cambria Math"/>
                        <a:ea typeface="Cambria Math"/>
                      </a:rPr>
                      <m:t>𝑦</m:t>
                    </m:r>
                    <m:r>
                      <a:rPr lang="en-US" b="0" i="1" smtClean="0">
                        <a:latin typeface="Cambria Math"/>
                        <a:ea typeface="Cambria Math"/>
                      </a:rPr>
                      <m:t>=</m:t>
                    </m:r>
                    <m:r>
                      <a:rPr lang="en-US" b="0" i="1" smtClean="0">
                        <a:latin typeface="Cambria Math"/>
                        <a:ea typeface="Cambria Math"/>
                      </a:rPr>
                      <m:t>𝑓</m:t>
                    </m:r>
                    <m:d>
                      <m:dPr>
                        <m:ctrlPr>
                          <a:rPr lang="en-US" b="0" i="1" smtClean="0">
                            <a:latin typeface="Cambria Math" panose="02040503050406030204" pitchFamily="18" charset="0"/>
                            <a:ea typeface="Cambria Math"/>
                          </a:rPr>
                        </m:ctrlPr>
                      </m:dPr>
                      <m:e>
                        <m:r>
                          <a:rPr lang="en-US" b="0" i="1" smtClean="0">
                            <a:latin typeface="Cambria Math"/>
                            <a:ea typeface="Cambria Math"/>
                          </a:rPr>
                          <m:t>𝑐</m:t>
                        </m:r>
                        <m:r>
                          <a:rPr lang="en-US" b="0" i="1" smtClean="0">
                            <a:latin typeface="Cambria Math"/>
                            <a:ea typeface="Cambria Math"/>
                          </a:rPr>
                          <m:t>+ ∆</m:t>
                        </m:r>
                        <m:r>
                          <a:rPr lang="en-US" b="0" i="1" smtClean="0">
                            <a:latin typeface="Cambria Math"/>
                            <a:ea typeface="Cambria Math"/>
                          </a:rPr>
                          <m:t>𝑥</m:t>
                        </m:r>
                      </m:e>
                    </m:d>
                    <m:r>
                      <a:rPr lang="en-US" b="0" i="1" smtClean="0">
                        <a:latin typeface="Cambria Math"/>
                        <a:ea typeface="Cambria Math"/>
                      </a:rPr>
                      <m:t>−</m:t>
                    </m:r>
                    <m:r>
                      <a:rPr lang="en-US" b="0" i="1" smtClean="0">
                        <a:latin typeface="Cambria Math"/>
                        <a:ea typeface="Cambria Math"/>
                      </a:rPr>
                      <m:t>𝑓</m:t>
                    </m:r>
                    <m:r>
                      <a:rPr lang="en-US" b="0" i="1" smtClean="0">
                        <a:latin typeface="Cambria Math"/>
                        <a:ea typeface="Cambria Math"/>
                      </a:rPr>
                      <m:t>(</m:t>
                    </m:r>
                    <m:r>
                      <a:rPr lang="en-US" b="0" i="1" smtClean="0">
                        <a:latin typeface="Cambria Math"/>
                        <a:ea typeface="Cambria Math"/>
                      </a:rPr>
                      <m:t>𝑐</m:t>
                    </m:r>
                    <m:r>
                      <a:rPr lang="en-US" b="0" i="1" smtClean="0">
                        <a:latin typeface="Cambria Math"/>
                        <a:ea typeface="Cambria Math"/>
                      </a:rPr>
                      <m:t>)</m:t>
                    </m:r>
                  </m:oMath>
                </a14:m>
                <a:endParaRPr lang="en-US" dirty="0" smtClean="0"/>
              </a:p>
              <a:p>
                <a:pPr lvl="1"/>
                <a:r>
                  <a:rPr lang="en-US" dirty="0" smtClean="0"/>
                  <a:t>Differential: </a:t>
                </a:r>
                <a:r>
                  <a:rPr lang="en-US" dirty="0" err="1" smtClean="0"/>
                  <a:t>dy</a:t>
                </a:r>
                <a:r>
                  <a:rPr lang="en-US" dirty="0" smtClean="0"/>
                  <a:t> = f’(c) dx (Leibniz notation!)</a:t>
                </a:r>
                <a:endParaRPr lang="en-US" dirty="0"/>
              </a:p>
              <a:p>
                <a:r>
                  <a:rPr lang="en-US" dirty="0" smtClean="0"/>
                  <a:t>Example: Let </a:t>
                </a:r>
                <a14:m>
                  <m:oMath xmlns:m="http://schemas.openxmlformats.org/officeDocument/2006/math">
                    <m:r>
                      <a:rPr lang="en-US" b="0" i="1" smtClean="0">
                        <a:latin typeface="Cambria Math"/>
                      </a:rPr>
                      <m:t>𝑦</m:t>
                    </m:r>
                    <m:r>
                      <a:rPr lang="en-US" b="0" i="1" smtClean="0">
                        <a:latin typeface="Cambria Math"/>
                      </a:rPr>
                      <m:t>= </m:t>
                    </m:r>
                    <m:sSup>
                      <m:sSupPr>
                        <m:ctrlPr>
                          <a:rPr lang="en-US" b="0" i="1" smtClean="0">
                            <a:latin typeface="Cambria Math" panose="02040503050406030204" pitchFamily="18" charset="0"/>
                          </a:rPr>
                        </m:ctrlPr>
                      </m:sSupPr>
                      <m:e>
                        <m:r>
                          <a:rPr lang="en-US" b="0" i="1" smtClean="0">
                            <a:latin typeface="Cambria Math"/>
                          </a:rPr>
                          <m:t>𝑥</m:t>
                        </m:r>
                      </m:e>
                      <m:sup>
                        <m:r>
                          <a:rPr lang="en-US" b="0" i="1" smtClean="0">
                            <a:latin typeface="Cambria Math"/>
                          </a:rPr>
                          <m:t>2</m:t>
                        </m:r>
                      </m:sup>
                    </m:sSup>
                  </m:oMath>
                </a14:m>
                <a:r>
                  <a:rPr lang="en-US" dirty="0" smtClean="0"/>
                  <a:t>.  Compare </a:t>
                </a:r>
                <a14:m>
                  <m:oMath xmlns:m="http://schemas.openxmlformats.org/officeDocument/2006/math">
                    <m:r>
                      <a:rPr lang="en-US" i="1">
                        <a:latin typeface="Cambria Math"/>
                        <a:ea typeface="Cambria Math"/>
                      </a:rPr>
                      <m:t>∆</m:t>
                    </m:r>
                    <m:r>
                      <a:rPr lang="en-US" i="1">
                        <a:latin typeface="Cambria Math"/>
                        <a:ea typeface="Cambria Math"/>
                      </a:rPr>
                      <m:t>𝑦</m:t>
                    </m:r>
                  </m:oMath>
                </a14:m>
                <a:r>
                  <a:rPr lang="en-US" dirty="0" smtClean="0"/>
                  <a:t> and </a:t>
                </a:r>
                <a:r>
                  <a:rPr lang="en-US" dirty="0" err="1" smtClean="0"/>
                  <a:t>dy</a:t>
                </a:r>
                <a:r>
                  <a:rPr lang="en-US" dirty="0" smtClean="0"/>
                  <a:t> when x = 1 and </a:t>
                </a:r>
                <a14:m>
                  <m:oMath xmlns:m="http://schemas.openxmlformats.org/officeDocument/2006/math">
                    <m:r>
                      <a:rPr lang="en-US" i="1">
                        <a:latin typeface="Cambria Math"/>
                        <a:ea typeface="Cambria Math"/>
                      </a:rPr>
                      <m:t>∆</m:t>
                    </m:r>
                    <m:r>
                      <a:rPr lang="en-US" i="1">
                        <a:latin typeface="Cambria Math"/>
                        <a:ea typeface="Cambria Math"/>
                      </a:rPr>
                      <m:t>𝑥</m:t>
                    </m:r>
                  </m:oMath>
                </a14:m>
                <a:r>
                  <a:rPr lang="en-US" dirty="0" smtClean="0"/>
                  <a:t> = dx = .01.</a:t>
                </a:r>
              </a:p>
              <a:p>
                <a:r>
                  <a:rPr lang="en-US" dirty="0" smtClean="0"/>
                  <a:t>Example: Find the differential of y = x </a:t>
                </a:r>
                <a:r>
                  <a:rPr lang="en-US" dirty="0" err="1" smtClean="0"/>
                  <a:t>cos</a:t>
                </a:r>
                <a:r>
                  <a:rPr lang="en-US" dirty="0" smtClean="0"/>
                  <a:t> x.</a:t>
                </a:r>
              </a:p>
              <a:p>
                <a:r>
                  <a:rPr lang="en-US" dirty="0"/>
                  <a:t>Example: Find the differential of y </a:t>
                </a:r>
                <a:r>
                  <a:rPr lang="en-US" dirty="0" smtClean="0"/>
                  <a:t>= </a:t>
                </a:r>
                <a14:m>
                  <m:oMath xmlns:m="http://schemas.openxmlformats.org/officeDocument/2006/math">
                    <m:f>
                      <m:fPr>
                        <m:ctrlPr>
                          <a:rPr lang="en-US" i="1" smtClean="0">
                            <a:latin typeface="Cambria Math" panose="02040503050406030204" pitchFamily="18" charset="0"/>
                          </a:rPr>
                        </m:ctrlPr>
                      </m:fPr>
                      <m:num>
                        <m:r>
                          <a:rPr lang="en-US" b="0" i="1" smtClean="0">
                            <a:latin typeface="Cambria Math"/>
                          </a:rPr>
                          <m:t>1</m:t>
                        </m:r>
                      </m:num>
                      <m:den>
                        <m:r>
                          <a:rPr lang="en-US" b="0" i="1" smtClean="0">
                            <a:latin typeface="Cambria Math"/>
                          </a:rPr>
                          <m:t>𝑥</m:t>
                        </m:r>
                      </m:den>
                    </m:f>
                  </m:oMath>
                </a14:m>
                <a:r>
                  <a:rPr lang="en-US" dirty="0" smtClean="0"/>
                  <a:t>.</a:t>
                </a:r>
                <a:endParaRPr lang="en-US" dirty="0"/>
              </a:p>
              <a:p>
                <a:r>
                  <a:rPr lang="en-US" dirty="0"/>
                  <a:t>Example: Find the differential of y = </a:t>
                </a:r>
                <a14:m>
                  <m:oMath xmlns:m="http://schemas.openxmlformats.org/officeDocument/2006/math">
                    <m:sSup>
                      <m:sSupPr>
                        <m:ctrlPr>
                          <a:rPr lang="en-US" i="1" dirty="0" smtClean="0">
                            <a:latin typeface="Cambria Math" panose="02040503050406030204" pitchFamily="18" charset="0"/>
                          </a:rPr>
                        </m:ctrlPr>
                      </m:sSupPr>
                      <m:e>
                        <m:d>
                          <m:dPr>
                            <m:ctrlPr>
                              <a:rPr lang="en-US" i="1" dirty="0" smtClean="0">
                                <a:latin typeface="Cambria Math" panose="02040503050406030204" pitchFamily="18" charset="0"/>
                              </a:rPr>
                            </m:ctrlPr>
                          </m:dPr>
                          <m:e>
                            <m:sSup>
                              <m:sSupPr>
                                <m:ctrlPr>
                                  <a:rPr lang="en-US" i="1" dirty="0" smtClean="0">
                                    <a:latin typeface="Cambria Math" panose="02040503050406030204" pitchFamily="18" charset="0"/>
                                  </a:rPr>
                                </m:ctrlPr>
                              </m:sSupPr>
                              <m:e>
                                <m:r>
                                  <a:rPr lang="en-US" b="0" i="1" dirty="0" smtClean="0">
                                    <a:latin typeface="Cambria Math"/>
                                  </a:rPr>
                                  <m:t>𝑥</m:t>
                                </m:r>
                              </m:e>
                              <m:sup>
                                <m:r>
                                  <a:rPr lang="en-US" b="0" i="1" dirty="0" smtClean="0">
                                    <a:latin typeface="Cambria Math"/>
                                  </a:rPr>
                                  <m:t>2</m:t>
                                </m:r>
                              </m:sup>
                            </m:sSup>
                            <m:r>
                              <a:rPr lang="en-US" b="0" i="1" dirty="0" smtClean="0">
                                <a:latin typeface="Cambria Math"/>
                              </a:rPr>
                              <m:t>+1</m:t>
                            </m:r>
                          </m:e>
                        </m:d>
                      </m:e>
                      <m:sup>
                        <m:f>
                          <m:fPr>
                            <m:ctrlPr>
                              <a:rPr lang="en-US" i="1" dirty="0" smtClean="0">
                                <a:latin typeface="Cambria Math" panose="02040503050406030204" pitchFamily="18" charset="0"/>
                              </a:rPr>
                            </m:ctrlPr>
                          </m:fPr>
                          <m:num>
                            <m:r>
                              <a:rPr lang="en-US" b="0" i="1" dirty="0" smtClean="0">
                                <a:latin typeface="Cambria Math"/>
                              </a:rPr>
                              <m:t>1</m:t>
                            </m:r>
                          </m:num>
                          <m:den>
                            <m:r>
                              <a:rPr lang="en-US" b="0" i="1" dirty="0" smtClean="0">
                                <a:latin typeface="Cambria Math"/>
                              </a:rPr>
                              <m:t>2</m:t>
                            </m:r>
                          </m:den>
                        </m:f>
                      </m:sup>
                    </m:sSup>
                  </m:oMath>
                </a14:m>
                <a:r>
                  <a:rPr lang="en-US" dirty="0" smtClean="0"/>
                  <a:t>.</a:t>
                </a:r>
              </a:p>
              <a:p>
                <a:r>
                  <a:rPr lang="en-US" dirty="0" smtClean="0"/>
                  <a:t>Example: About how accurately should you measure the radius (r) of a circle to calculate the area with 1% of its true value?</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963" t="-1887" r="-1259" b="-404"/>
                </a:stretch>
              </a:blipFill>
            </p:spPr>
            <p:txBody>
              <a:bodyPr/>
              <a:lstStyle/>
              <a:p>
                <a:r>
                  <a:rPr lang="en-US">
                    <a:noFill/>
                  </a:rPr>
                  <a:t> </a:t>
                </a:r>
              </a:p>
            </p:txBody>
          </p:sp>
        </mc:Fallback>
      </mc:AlternateContent>
    </p:spTree>
    <p:extLst>
      <p:ext uri="{BB962C8B-B14F-4D97-AF65-F5344CB8AC3E}">
        <p14:creationId xmlns:p14="http://schemas.microsoft.com/office/powerpoint/2010/main" val="3904843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4.5 Newton’s </a:t>
            </a:r>
            <a:r>
              <a:rPr lang="en-US" dirty="0"/>
              <a:t>Method</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Newton’s Method (for approximating zeros of a function):</a:t>
                </a:r>
              </a:p>
              <a:p>
                <a:pPr marL="822960" lvl="1" indent="-457200">
                  <a:buFont typeface="+mj-lt"/>
                  <a:buAutoNum type="arabicPeriod"/>
                </a:pPr>
                <a:r>
                  <a:rPr lang="en-US" dirty="0" smtClean="0"/>
                  <a:t>Make a guess (often from a graph); this is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𝑥</m:t>
                        </m:r>
                      </m:e>
                      <m:sub>
                        <m:r>
                          <a:rPr lang="en-US" b="0" i="1" smtClean="0">
                            <a:latin typeface="Cambria Math"/>
                          </a:rPr>
                          <m:t>1</m:t>
                        </m:r>
                      </m:sub>
                    </m:sSub>
                  </m:oMath>
                </a14:m>
                <a:endParaRPr lang="en-US" dirty="0" smtClean="0"/>
              </a:p>
              <a:p>
                <a:pPr marL="822960" lvl="1" indent="-457200">
                  <a:buFont typeface="+mj-lt"/>
                  <a:buAutoNum type="arabicPeriod"/>
                </a:pPr>
                <a:r>
                  <a:rPr lang="en-US" dirty="0" smtClean="0"/>
                  <a:t>Improve your guess with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𝑥</m:t>
                        </m:r>
                      </m:e>
                      <m:sub>
                        <m:r>
                          <a:rPr lang="en-US" b="0" i="1" smtClean="0">
                            <a:latin typeface="Cambria Math"/>
                          </a:rPr>
                          <m:t>𝑛</m:t>
                        </m:r>
                        <m:r>
                          <a:rPr lang="en-US" b="0" i="1" smtClean="0">
                            <a:latin typeface="Cambria Math"/>
                          </a:rPr>
                          <m:t>+1</m:t>
                        </m:r>
                      </m:sub>
                    </m:sSub>
                    <m:r>
                      <a:rPr lang="en-US" b="0" i="1" smtClean="0">
                        <a:latin typeface="Cambria Math"/>
                      </a:rPr>
                      <m:t>= </m:t>
                    </m:r>
                    <m:sSub>
                      <m:sSubPr>
                        <m:ctrlPr>
                          <a:rPr lang="en-US" b="0" i="1" smtClean="0">
                            <a:latin typeface="Cambria Math" panose="02040503050406030204" pitchFamily="18" charset="0"/>
                          </a:rPr>
                        </m:ctrlPr>
                      </m:sSubPr>
                      <m:e>
                        <m:r>
                          <a:rPr lang="en-US" b="0" i="1" smtClean="0">
                            <a:latin typeface="Cambria Math"/>
                          </a:rPr>
                          <m:t>𝑥</m:t>
                        </m:r>
                      </m:e>
                      <m:sub>
                        <m:r>
                          <a:rPr lang="en-US" b="0" i="1" smtClean="0">
                            <a:latin typeface="Cambria Math"/>
                          </a:rPr>
                          <m:t>𝑛</m:t>
                        </m:r>
                      </m:sub>
                    </m:sSub>
                    <m:r>
                      <a:rPr lang="en-US" b="0" i="1" smtClean="0">
                        <a:latin typeface="Cambria Math"/>
                      </a:rPr>
                      <m:t>− </m:t>
                    </m:r>
                    <m:f>
                      <m:fPr>
                        <m:ctrlPr>
                          <a:rPr lang="en-US" b="0" i="1" smtClean="0">
                            <a:latin typeface="Cambria Math" panose="02040503050406030204" pitchFamily="18" charset="0"/>
                          </a:rPr>
                        </m:ctrlPr>
                      </m:fPr>
                      <m:num>
                        <m:r>
                          <a:rPr lang="en-US" b="0" i="1" smtClean="0">
                            <a:latin typeface="Cambria Math"/>
                          </a:rPr>
                          <m:t>𝑓</m:t>
                        </m:r>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𝑥</m:t>
                            </m:r>
                          </m:e>
                          <m:sub>
                            <m:r>
                              <a:rPr lang="en-US" b="0" i="1" smtClean="0">
                                <a:latin typeface="Cambria Math"/>
                              </a:rPr>
                              <m:t>𝑛</m:t>
                            </m:r>
                          </m:sub>
                        </m:sSub>
                        <m:r>
                          <a:rPr lang="en-US" b="0" i="1" smtClean="0">
                            <a:latin typeface="Cambria Math"/>
                          </a:rPr>
                          <m:t>)</m:t>
                        </m:r>
                      </m:num>
                      <m:den>
                        <m:sSup>
                          <m:sSupPr>
                            <m:ctrlPr>
                              <a:rPr lang="en-US" b="0" i="1" smtClean="0">
                                <a:latin typeface="Cambria Math" panose="02040503050406030204" pitchFamily="18" charset="0"/>
                              </a:rPr>
                            </m:ctrlPr>
                          </m:sSupPr>
                          <m:e>
                            <m:r>
                              <a:rPr lang="en-US" b="0" i="1" smtClean="0">
                                <a:latin typeface="Cambria Math"/>
                              </a:rPr>
                              <m:t>𝑓</m:t>
                            </m:r>
                          </m:e>
                          <m:sup>
                            <m:r>
                              <a:rPr lang="en-US" b="0" i="1" smtClean="0">
                                <a:latin typeface="Cambria Math"/>
                              </a:rPr>
                              <m:t>′</m:t>
                            </m:r>
                          </m:sup>
                        </m:sSup>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𝑥</m:t>
                            </m:r>
                          </m:e>
                          <m:sub>
                            <m:r>
                              <a:rPr lang="en-US" b="0" i="1" smtClean="0">
                                <a:latin typeface="Cambria Math"/>
                              </a:rPr>
                              <m:t>𝑛</m:t>
                            </m:r>
                          </m:sub>
                        </m:sSub>
                        <m:r>
                          <a:rPr lang="en-US" b="0" i="1" smtClean="0">
                            <a:latin typeface="Cambria Math"/>
                          </a:rPr>
                          <m:t>)</m:t>
                        </m:r>
                      </m:den>
                    </m:f>
                  </m:oMath>
                </a14:m>
                <a:endParaRPr lang="en-US" dirty="0" smtClean="0"/>
              </a:p>
              <a:p>
                <a:pPr marL="822960" lvl="1" indent="-457200">
                  <a:buFont typeface="+mj-lt"/>
                  <a:buAutoNum type="arabicPeriod"/>
                </a:pPr>
                <a:r>
                  <a:rPr lang="en-US" dirty="0" smtClean="0"/>
                  <a:t>Use </a:t>
                </a:r>
                <a14:m>
                  <m:oMath xmlns:m="http://schemas.openxmlformats.org/officeDocument/2006/math">
                    <m:d>
                      <m:dPr>
                        <m:begChr m:val="|"/>
                        <m:endChr m:val="|"/>
                        <m:ctrlPr>
                          <a:rPr lang="en-US" i="1" smtClean="0">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a:rPr>
                              <m:t>𝑓</m:t>
                            </m:r>
                            <m:r>
                              <a:rPr lang="en-US" i="1">
                                <a:latin typeface="Cambria Math"/>
                              </a:rPr>
                              <m:t>(</m:t>
                            </m:r>
                            <m:sSub>
                              <m:sSubPr>
                                <m:ctrlPr>
                                  <a:rPr lang="en-US" i="1">
                                    <a:latin typeface="Cambria Math" panose="02040503050406030204" pitchFamily="18" charset="0"/>
                                  </a:rPr>
                                </m:ctrlPr>
                              </m:sSubPr>
                              <m:e>
                                <m:r>
                                  <a:rPr lang="en-US" i="1">
                                    <a:latin typeface="Cambria Math"/>
                                  </a:rPr>
                                  <m:t>𝑥</m:t>
                                </m:r>
                              </m:e>
                              <m:sub>
                                <m:r>
                                  <a:rPr lang="en-US" i="1">
                                    <a:latin typeface="Cambria Math"/>
                                  </a:rPr>
                                  <m:t>𝑛</m:t>
                                </m:r>
                              </m:sub>
                            </m:sSub>
                            <m:r>
                              <a:rPr lang="en-US" i="1">
                                <a:latin typeface="Cambria Math"/>
                              </a:rPr>
                              <m:t>)</m:t>
                            </m:r>
                          </m:num>
                          <m:den>
                            <m:sSup>
                              <m:sSupPr>
                                <m:ctrlPr>
                                  <a:rPr lang="en-US" i="1">
                                    <a:latin typeface="Cambria Math" panose="02040503050406030204" pitchFamily="18" charset="0"/>
                                  </a:rPr>
                                </m:ctrlPr>
                              </m:sSupPr>
                              <m:e>
                                <m:r>
                                  <a:rPr lang="en-US" i="1">
                                    <a:latin typeface="Cambria Math"/>
                                  </a:rPr>
                                  <m:t>𝑓</m:t>
                                </m:r>
                              </m:e>
                              <m:sup>
                                <m:r>
                                  <a:rPr lang="en-US" i="1">
                                    <a:latin typeface="Cambria Math"/>
                                  </a:rPr>
                                  <m:t>′</m:t>
                                </m:r>
                              </m:sup>
                            </m:sSup>
                            <m:r>
                              <a:rPr lang="en-US" i="1">
                                <a:latin typeface="Cambria Math"/>
                              </a:rPr>
                              <m:t>(</m:t>
                            </m:r>
                            <m:sSub>
                              <m:sSubPr>
                                <m:ctrlPr>
                                  <a:rPr lang="en-US" i="1">
                                    <a:latin typeface="Cambria Math" panose="02040503050406030204" pitchFamily="18" charset="0"/>
                                  </a:rPr>
                                </m:ctrlPr>
                              </m:sSubPr>
                              <m:e>
                                <m:r>
                                  <a:rPr lang="en-US" i="1">
                                    <a:latin typeface="Cambria Math"/>
                                  </a:rPr>
                                  <m:t>𝑥</m:t>
                                </m:r>
                              </m:e>
                              <m:sub>
                                <m:r>
                                  <a:rPr lang="en-US" i="1">
                                    <a:latin typeface="Cambria Math"/>
                                  </a:rPr>
                                  <m:t>𝑛</m:t>
                                </m:r>
                              </m:sub>
                            </m:sSub>
                            <m:r>
                              <a:rPr lang="en-US" i="1">
                                <a:latin typeface="Cambria Math"/>
                              </a:rPr>
                              <m:t>)</m:t>
                            </m:r>
                          </m:den>
                        </m:f>
                      </m:e>
                    </m:d>
                  </m:oMath>
                </a14:m>
                <a:r>
                  <a:rPr lang="en-US" dirty="0" smtClean="0"/>
                  <a:t> to test for accuracy (decimals appearing in consecutive guesses are in the exact answer)</a:t>
                </a:r>
              </a:p>
              <a:p>
                <a:pPr marL="822960" lvl="1" indent="-457200">
                  <a:buFont typeface="+mj-lt"/>
                  <a:buAutoNum type="arabicPeriod"/>
                </a:pPr>
                <a:endParaRPr lang="en-US" dirty="0"/>
              </a:p>
              <a:p>
                <a:pPr marL="548640" indent="-457200"/>
                <a:r>
                  <a:rPr lang="en-US" dirty="0" smtClean="0"/>
                  <a:t>Three ways to use Newton’s Method:</a:t>
                </a:r>
              </a:p>
              <a:p>
                <a:pPr marL="822960" lvl="1" indent="-457200">
                  <a:buFont typeface="+mj-lt"/>
                  <a:buAutoNum type="arabicPeriod"/>
                </a:pPr>
                <a:r>
                  <a:rPr lang="en-US" dirty="0" smtClean="0"/>
                  <a:t>“By hand” (not really – using a scientific calculator)</a:t>
                </a:r>
              </a:p>
              <a:p>
                <a:pPr marL="822960" lvl="1" indent="-457200">
                  <a:buFont typeface="+mj-lt"/>
                  <a:buAutoNum type="arabicPeriod"/>
                </a:pP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𝑦</m:t>
                        </m:r>
                      </m:e>
                      <m:sub>
                        <m:r>
                          <a:rPr lang="en-US" b="0" i="1" smtClean="0">
                            <a:latin typeface="Cambria Math"/>
                          </a:rPr>
                          <m:t>1</m:t>
                        </m:r>
                      </m:sub>
                    </m:sSub>
                  </m:oMath>
                </a14:m>
                <a:r>
                  <a:rPr lang="en-US" dirty="0" smtClean="0"/>
                  <a:t> = f(x), </a:t>
                </a:r>
                <a14:m>
                  <m:oMath xmlns:m="http://schemas.openxmlformats.org/officeDocument/2006/math">
                    <m:sSub>
                      <m:sSubPr>
                        <m:ctrlPr>
                          <a:rPr lang="en-US" i="1">
                            <a:latin typeface="Cambria Math" panose="02040503050406030204" pitchFamily="18" charset="0"/>
                          </a:rPr>
                        </m:ctrlPr>
                      </m:sSubPr>
                      <m:e>
                        <m:r>
                          <a:rPr lang="en-US" i="1">
                            <a:latin typeface="Cambria Math"/>
                          </a:rPr>
                          <m:t>𝑦</m:t>
                        </m:r>
                      </m:e>
                      <m:sub>
                        <m:r>
                          <a:rPr lang="en-US" b="0" i="1" smtClean="0">
                            <a:latin typeface="Cambria Math"/>
                          </a:rPr>
                          <m:t>2</m:t>
                        </m:r>
                      </m:sub>
                    </m:sSub>
                  </m:oMath>
                </a14:m>
                <a:r>
                  <a:rPr lang="en-US" dirty="0"/>
                  <a:t> = </a:t>
                </a:r>
                <a:r>
                  <a:rPr lang="en-US" dirty="0" smtClean="0"/>
                  <a:t>f’(x), </a:t>
                </a:r>
                <a14:m>
                  <m:oMath xmlns:m="http://schemas.openxmlformats.org/officeDocument/2006/math">
                    <m:sSub>
                      <m:sSubPr>
                        <m:ctrlPr>
                          <a:rPr lang="en-US" i="1">
                            <a:latin typeface="Cambria Math" panose="02040503050406030204" pitchFamily="18" charset="0"/>
                          </a:rPr>
                        </m:ctrlPr>
                      </m:sSubPr>
                      <m:e>
                        <m:r>
                          <a:rPr lang="en-US" i="1">
                            <a:latin typeface="Cambria Math"/>
                          </a:rPr>
                          <m:t>𝑦</m:t>
                        </m:r>
                      </m:e>
                      <m:sub>
                        <m:r>
                          <a:rPr lang="en-US" b="0" i="1" smtClean="0">
                            <a:latin typeface="Cambria Math"/>
                          </a:rPr>
                          <m:t>3</m:t>
                        </m:r>
                      </m:sub>
                    </m:sSub>
                  </m:oMath>
                </a14:m>
                <a:r>
                  <a:rPr lang="en-US" dirty="0"/>
                  <a:t> = </a:t>
                </a:r>
                <a14:m>
                  <m:oMath xmlns:m="http://schemas.openxmlformats.org/officeDocument/2006/math">
                    <m:sSub>
                      <m:sSubPr>
                        <m:ctrlPr>
                          <a:rPr lang="en-US" i="1">
                            <a:latin typeface="Cambria Math" panose="02040503050406030204" pitchFamily="18" charset="0"/>
                          </a:rPr>
                        </m:ctrlPr>
                      </m:sSubPr>
                      <m:e>
                        <m:r>
                          <a:rPr lang="en-US" i="1">
                            <a:latin typeface="Cambria Math"/>
                          </a:rPr>
                          <m:t>𝑦</m:t>
                        </m:r>
                      </m:e>
                      <m:sub>
                        <m:r>
                          <a:rPr lang="en-US" i="1">
                            <a:latin typeface="Cambria Math"/>
                          </a:rPr>
                          <m:t>1</m:t>
                        </m:r>
                      </m:sub>
                    </m:sSub>
                  </m:oMath>
                </a14:m>
                <a:r>
                  <a:rPr lang="en-US" dirty="0" smtClean="0"/>
                  <a:t>/</a:t>
                </a:r>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a:rPr>
                          <m:t>𝑦</m:t>
                        </m:r>
                      </m:e>
                      <m:sub>
                        <m:r>
                          <a:rPr lang="en-US" i="1">
                            <a:latin typeface="Cambria Math"/>
                          </a:rPr>
                          <m:t>2</m:t>
                        </m:r>
                      </m:sub>
                    </m:sSub>
                  </m:oMath>
                </a14:m>
                <a:r>
                  <a:rPr lang="en-US" dirty="0" smtClean="0"/>
                  <a:t>, </a:t>
                </a:r>
                <a14:m>
                  <m:oMath xmlns:m="http://schemas.openxmlformats.org/officeDocument/2006/math">
                    <m:sSub>
                      <m:sSubPr>
                        <m:ctrlPr>
                          <a:rPr lang="en-US" i="1">
                            <a:latin typeface="Cambria Math" panose="02040503050406030204" pitchFamily="18" charset="0"/>
                          </a:rPr>
                        </m:ctrlPr>
                      </m:sSubPr>
                      <m:e>
                        <m:r>
                          <a:rPr lang="en-US" i="1">
                            <a:latin typeface="Cambria Math"/>
                          </a:rPr>
                          <m:t>𝑦</m:t>
                        </m:r>
                      </m:e>
                      <m:sub>
                        <m:r>
                          <a:rPr lang="en-US" b="0" i="1" smtClean="0">
                            <a:latin typeface="Cambria Math"/>
                          </a:rPr>
                          <m:t>4</m:t>
                        </m:r>
                      </m:sub>
                    </m:sSub>
                  </m:oMath>
                </a14:m>
                <a:r>
                  <a:rPr lang="en-US" dirty="0"/>
                  <a:t> =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𝑥</m:t>
                        </m:r>
                        <m:r>
                          <a:rPr lang="en-US" b="0" i="1" smtClean="0">
                            <a:latin typeface="Cambria Math"/>
                          </a:rPr>
                          <m:t> − </m:t>
                        </m:r>
                        <m:r>
                          <a:rPr lang="en-US" i="1">
                            <a:latin typeface="Cambria Math"/>
                          </a:rPr>
                          <m:t>𝑦</m:t>
                        </m:r>
                      </m:e>
                      <m:sub>
                        <m:r>
                          <a:rPr lang="en-US" b="0" i="1" smtClean="0">
                            <a:latin typeface="Cambria Math"/>
                          </a:rPr>
                          <m:t>3</m:t>
                        </m:r>
                      </m:sub>
                    </m:sSub>
                  </m:oMath>
                </a14:m>
                <a:endParaRPr lang="en-US" dirty="0" smtClean="0"/>
              </a:p>
              <a:p>
                <a:pPr marL="822960" lvl="1" indent="-457200">
                  <a:buFont typeface="+mj-lt"/>
                  <a:buAutoNum type="arabicPeriod"/>
                </a:pPr>
                <a14:m>
                  <m:oMath xmlns:m="http://schemas.openxmlformats.org/officeDocument/2006/math">
                    <m:r>
                      <a:rPr lang="en-US" b="0" i="1" smtClean="0">
                        <a:latin typeface="Cambria Math"/>
                      </a:rPr>
                      <m:t>𝑥</m:t>
                    </m:r>
                    <m:r>
                      <a:rPr lang="en-US" b="0" i="1" smtClean="0">
                        <a:latin typeface="Cambria Math"/>
                      </a:rPr>
                      <m:t> − </m:t>
                    </m:r>
                    <m:sSub>
                      <m:sSubPr>
                        <m:ctrlPr>
                          <a:rPr lang="en-US" i="1">
                            <a:latin typeface="Cambria Math" panose="02040503050406030204" pitchFamily="18" charset="0"/>
                          </a:rPr>
                        </m:ctrlPr>
                      </m:sSubPr>
                      <m:e>
                        <m:r>
                          <a:rPr lang="en-US" i="1">
                            <a:latin typeface="Cambria Math"/>
                          </a:rPr>
                          <m:t>𝑦</m:t>
                        </m:r>
                      </m:e>
                      <m:sub>
                        <m:r>
                          <a:rPr lang="en-US" i="1">
                            <a:latin typeface="Cambria Math"/>
                          </a:rPr>
                          <m:t>1</m:t>
                        </m:r>
                      </m:sub>
                    </m:sSub>
                  </m:oMath>
                </a14:m>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a:rPr>
                          <m:t>𝑦</m:t>
                        </m:r>
                      </m:e>
                      <m:sub>
                        <m:r>
                          <a:rPr lang="en-US" i="1">
                            <a:latin typeface="Cambria Math"/>
                          </a:rPr>
                          <m:t>2</m:t>
                        </m:r>
                      </m:sub>
                    </m:sSub>
                    <m:r>
                      <a:rPr lang="en-US" b="0" i="1" smtClean="0">
                        <a:latin typeface="Cambria Math"/>
                      </a:rPr>
                      <m:t> </m:t>
                    </m:r>
                    <m:r>
                      <a:rPr lang="en-US" b="0" i="1" smtClean="0">
                        <a:latin typeface="Cambria Math"/>
                        <a:ea typeface="Cambria Math"/>
                      </a:rPr>
                      <m:t>→</m:t>
                    </m:r>
                    <m:r>
                      <a:rPr lang="en-US" b="0" i="1" smtClean="0">
                        <a:latin typeface="Cambria Math"/>
                        <a:ea typeface="Cambria Math"/>
                      </a:rPr>
                      <m:t>𝑥</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963" t="-1078"/>
                </a:stretch>
              </a:blipFill>
            </p:spPr>
            <p:txBody>
              <a:bodyPr/>
              <a:lstStyle/>
              <a:p>
                <a:r>
                  <a:rPr lang="en-US">
                    <a:noFill/>
                  </a:rPr>
                  <a:t> </a:t>
                </a:r>
              </a:p>
            </p:txBody>
          </p:sp>
        </mc:Fallback>
      </mc:AlternateContent>
    </p:spTree>
    <p:extLst>
      <p:ext uri="{BB962C8B-B14F-4D97-AF65-F5344CB8AC3E}">
        <p14:creationId xmlns:p14="http://schemas.microsoft.com/office/powerpoint/2010/main" val="1130693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4.5 Newton’s Method</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Example: Find the zeroes of </a:t>
                </a:r>
                <a14:m>
                  <m:oMath xmlns:m="http://schemas.openxmlformats.org/officeDocument/2006/math">
                    <m:r>
                      <a:rPr lang="en-US" b="0" i="1" smtClean="0">
                        <a:latin typeface="Cambria Math"/>
                      </a:rPr>
                      <m:t>𝑓</m:t>
                    </m:r>
                    <m:d>
                      <m:dPr>
                        <m:ctrlPr>
                          <a:rPr lang="en-US" b="0" i="1" smtClean="0">
                            <a:latin typeface="Cambria Math" panose="02040503050406030204" pitchFamily="18" charset="0"/>
                          </a:rPr>
                        </m:ctrlPr>
                      </m:dPr>
                      <m:e>
                        <m:r>
                          <a:rPr lang="en-US" b="0" i="1" smtClean="0">
                            <a:latin typeface="Cambria Math"/>
                          </a:rPr>
                          <m:t>𝑥</m:t>
                        </m:r>
                      </m:e>
                    </m:d>
                    <m:r>
                      <a:rPr lang="en-US" b="0" i="1" smtClean="0">
                        <a:latin typeface="Cambria Math"/>
                      </a:rPr>
                      <m:t>= </m:t>
                    </m:r>
                    <m:sSup>
                      <m:sSupPr>
                        <m:ctrlPr>
                          <a:rPr lang="en-US" b="0" i="1" smtClean="0">
                            <a:latin typeface="Cambria Math" panose="02040503050406030204" pitchFamily="18" charset="0"/>
                          </a:rPr>
                        </m:ctrlPr>
                      </m:sSupPr>
                      <m:e>
                        <m:r>
                          <a:rPr lang="en-US" b="0" i="1" smtClean="0">
                            <a:latin typeface="Cambria Math"/>
                          </a:rPr>
                          <m:t>𝑥</m:t>
                        </m:r>
                      </m:e>
                      <m:sup>
                        <m:r>
                          <a:rPr lang="en-US" b="0" i="1" smtClean="0">
                            <a:latin typeface="Cambria Math"/>
                          </a:rPr>
                          <m:t>2</m:t>
                        </m:r>
                      </m:sup>
                    </m:sSup>
                    <m:r>
                      <a:rPr lang="en-US" b="0" i="1" smtClean="0">
                        <a:latin typeface="Cambria Math"/>
                      </a:rPr>
                      <m:t> −5</m:t>
                    </m:r>
                  </m:oMath>
                </a14:m>
                <a:r>
                  <a:rPr lang="en-US" dirty="0" smtClean="0"/>
                  <a:t> to six decimal places.</a:t>
                </a:r>
              </a:p>
              <a:p>
                <a:endParaRPr lang="en-US" dirty="0"/>
              </a:p>
              <a:p>
                <a:pPr marL="0" indent="0">
                  <a:buNone/>
                </a:pPr>
                <a:r>
                  <a:rPr lang="en-US" sz="1800" dirty="0" smtClean="0"/>
                  <a:t>Guesses     Current Guess     Function Value     Derivative Value     Ratio     New Guess</a:t>
                </a:r>
              </a:p>
              <a:p>
                <a:pPr marL="0" indent="0">
                  <a:buNone/>
                </a:pPr>
                <a:r>
                  <a:rPr lang="en-US" sz="1800" dirty="0"/>
                  <a:t> </a:t>
                </a:r>
                <a:r>
                  <a:rPr lang="en-US" sz="1800" dirty="0" smtClean="0"/>
                  <a:t>    n                   </a:t>
                </a:r>
                <a14:m>
                  <m:oMath xmlns:m="http://schemas.openxmlformats.org/officeDocument/2006/math">
                    <m:sSub>
                      <m:sSubPr>
                        <m:ctrlPr>
                          <a:rPr lang="en-US" sz="1800" i="1">
                            <a:latin typeface="Cambria Math" panose="02040503050406030204" pitchFamily="18" charset="0"/>
                          </a:rPr>
                        </m:ctrlPr>
                      </m:sSubPr>
                      <m:e>
                        <m:r>
                          <a:rPr lang="en-US" sz="1800" i="1">
                            <a:latin typeface="Cambria Math"/>
                          </a:rPr>
                          <m:t>𝑥</m:t>
                        </m:r>
                      </m:e>
                      <m:sub>
                        <m:r>
                          <a:rPr lang="en-US" sz="1800" i="1">
                            <a:latin typeface="Cambria Math"/>
                          </a:rPr>
                          <m:t>𝑛</m:t>
                        </m:r>
                      </m:sub>
                    </m:sSub>
                  </m:oMath>
                </a14:m>
                <a:r>
                  <a:rPr lang="en-US" sz="1800" dirty="0" smtClean="0"/>
                  <a:t>                  </a:t>
                </a:r>
                <a14:m>
                  <m:oMath xmlns:m="http://schemas.openxmlformats.org/officeDocument/2006/math">
                    <m:r>
                      <a:rPr lang="en-US" sz="1800" i="1">
                        <a:latin typeface="Cambria Math"/>
                      </a:rPr>
                      <m:t>𝑓</m:t>
                    </m:r>
                    <m:r>
                      <a:rPr lang="en-US" sz="1800" i="1">
                        <a:latin typeface="Cambria Math"/>
                      </a:rPr>
                      <m:t>(</m:t>
                    </m:r>
                    <m:sSub>
                      <m:sSubPr>
                        <m:ctrlPr>
                          <a:rPr lang="en-US" sz="1800" i="1">
                            <a:latin typeface="Cambria Math" panose="02040503050406030204" pitchFamily="18" charset="0"/>
                          </a:rPr>
                        </m:ctrlPr>
                      </m:sSubPr>
                      <m:e>
                        <m:r>
                          <a:rPr lang="en-US" sz="1800" i="1">
                            <a:latin typeface="Cambria Math"/>
                          </a:rPr>
                          <m:t>𝑥</m:t>
                        </m:r>
                      </m:e>
                      <m:sub>
                        <m:r>
                          <a:rPr lang="en-US" sz="1800" i="1">
                            <a:latin typeface="Cambria Math"/>
                          </a:rPr>
                          <m:t>𝑛</m:t>
                        </m:r>
                      </m:sub>
                    </m:sSub>
                    <m:r>
                      <a:rPr lang="en-US" sz="1800" i="1">
                        <a:latin typeface="Cambria Math"/>
                      </a:rPr>
                      <m:t>)</m:t>
                    </m:r>
                  </m:oMath>
                </a14:m>
                <a:r>
                  <a:rPr lang="en-US" sz="1800" dirty="0"/>
                  <a:t> </a:t>
                </a:r>
                <a:r>
                  <a:rPr lang="en-US" sz="1800" dirty="0" smtClean="0"/>
                  <a:t>                 </a:t>
                </a:r>
                <a14:m>
                  <m:oMath xmlns:m="http://schemas.openxmlformats.org/officeDocument/2006/math">
                    <m:sSup>
                      <m:sSupPr>
                        <m:ctrlPr>
                          <a:rPr lang="en-US" sz="1800" i="1">
                            <a:latin typeface="Cambria Math" panose="02040503050406030204" pitchFamily="18" charset="0"/>
                          </a:rPr>
                        </m:ctrlPr>
                      </m:sSupPr>
                      <m:e>
                        <m:r>
                          <a:rPr lang="en-US" sz="1800" i="1">
                            <a:latin typeface="Cambria Math"/>
                          </a:rPr>
                          <m:t>𝑓</m:t>
                        </m:r>
                      </m:e>
                      <m:sup>
                        <m:r>
                          <a:rPr lang="en-US" sz="1800" i="1">
                            <a:latin typeface="Cambria Math"/>
                          </a:rPr>
                          <m:t>′</m:t>
                        </m:r>
                      </m:sup>
                    </m:sSup>
                    <m:r>
                      <a:rPr lang="en-US" sz="1800" i="1">
                        <a:latin typeface="Cambria Math"/>
                      </a:rPr>
                      <m:t>(</m:t>
                    </m:r>
                    <m:sSub>
                      <m:sSubPr>
                        <m:ctrlPr>
                          <a:rPr lang="en-US" sz="1800" i="1">
                            <a:latin typeface="Cambria Math" panose="02040503050406030204" pitchFamily="18" charset="0"/>
                          </a:rPr>
                        </m:ctrlPr>
                      </m:sSubPr>
                      <m:e>
                        <m:r>
                          <a:rPr lang="en-US" sz="1800" i="1">
                            <a:latin typeface="Cambria Math"/>
                          </a:rPr>
                          <m:t>𝑥</m:t>
                        </m:r>
                      </m:e>
                      <m:sub>
                        <m:r>
                          <a:rPr lang="en-US" sz="1800" i="1">
                            <a:latin typeface="Cambria Math"/>
                          </a:rPr>
                          <m:t>𝑛</m:t>
                        </m:r>
                      </m:sub>
                    </m:sSub>
                    <m:r>
                      <a:rPr lang="en-US" sz="1800" i="1">
                        <a:latin typeface="Cambria Math"/>
                      </a:rPr>
                      <m:t>)</m:t>
                    </m:r>
                  </m:oMath>
                </a14:m>
                <a:r>
                  <a:rPr lang="en-US" sz="1800" dirty="0"/>
                  <a:t> </a:t>
                </a:r>
                <a14:m>
                  <m:oMath xmlns:m="http://schemas.openxmlformats.org/officeDocument/2006/math">
                    <m:r>
                      <a:rPr lang="en-US" sz="1800" b="0" i="0" smtClean="0">
                        <a:latin typeface="Cambria Math"/>
                      </a:rPr>
                      <m:t>            </m:t>
                    </m:r>
                    <m:r>
                      <a:rPr lang="en-US" sz="1800" i="1">
                        <a:latin typeface="Cambria Math"/>
                      </a:rPr>
                      <m:t> </m:t>
                    </m:r>
                    <m:f>
                      <m:fPr>
                        <m:ctrlPr>
                          <a:rPr lang="en-US" sz="1800" i="1">
                            <a:latin typeface="Cambria Math" panose="02040503050406030204" pitchFamily="18" charset="0"/>
                          </a:rPr>
                        </m:ctrlPr>
                      </m:fPr>
                      <m:num>
                        <m:r>
                          <a:rPr lang="en-US" sz="1800" i="1">
                            <a:latin typeface="Cambria Math"/>
                          </a:rPr>
                          <m:t>𝑓</m:t>
                        </m:r>
                        <m:r>
                          <a:rPr lang="en-US" sz="1800" i="1">
                            <a:latin typeface="Cambria Math"/>
                          </a:rPr>
                          <m:t>(</m:t>
                        </m:r>
                        <m:sSub>
                          <m:sSubPr>
                            <m:ctrlPr>
                              <a:rPr lang="en-US" sz="1800" i="1">
                                <a:latin typeface="Cambria Math" panose="02040503050406030204" pitchFamily="18" charset="0"/>
                              </a:rPr>
                            </m:ctrlPr>
                          </m:sSubPr>
                          <m:e>
                            <m:r>
                              <a:rPr lang="en-US" sz="1800" i="1">
                                <a:latin typeface="Cambria Math"/>
                              </a:rPr>
                              <m:t>𝑥</m:t>
                            </m:r>
                          </m:e>
                          <m:sub>
                            <m:r>
                              <a:rPr lang="en-US" sz="1800" i="1">
                                <a:latin typeface="Cambria Math"/>
                              </a:rPr>
                              <m:t>𝑛</m:t>
                            </m:r>
                          </m:sub>
                        </m:sSub>
                        <m:r>
                          <a:rPr lang="en-US" sz="1800" i="1">
                            <a:latin typeface="Cambria Math"/>
                          </a:rPr>
                          <m:t>)</m:t>
                        </m:r>
                      </m:num>
                      <m:den>
                        <m:sSup>
                          <m:sSupPr>
                            <m:ctrlPr>
                              <a:rPr lang="en-US" sz="1800" i="1">
                                <a:latin typeface="Cambria Math" panose="02040503050406030204" pitchFamily="18" charset="0"/>
                              </a:rPr>
                            </m:ctrlPr>
                          </m:sSupPr>
                          <m:e>
                            <m:r>
                              <a:rPr lang="en-US" sz="1800" i="1">
                                <a:latin typeface="Cambria Math"/>
                              </a:rPr>
                              <m:t>𝑓</m:t>
                            </m:r>
                          </m:e>
                          <m:sup>
                            <m:r>
                              <a:rPr lang="en-US" sz="1800" i="1">
                                <a:latin typeface="Cambria Math"/>
                              </a:rPr>
                              <m:t>′</m:t>
                            </m:r>
                          </m:sup>
                        </m:sSup>
                        <m:r>
                          <a:rPr lang="en-US" sz="1800" i="1">
                            <a:latin typeface="Cambria Math"/>
                          </a:rPr>
                          <m:t>(</m:t>
                        </m:r>
                        <m:sSub>
                          <m:sSubPr>
                            <m:ctrlPr>
                              <a:rPr lang="en-US" sz="1800" i="1">
                                <a:latin typeface="Cambria Math" panose="02040503050406030204" pitchFamily="18" charset="0"/>
                              </a:rPr>
                            </m:ctrlPr>
                          </m:sSubPr>
                          <m:e>
                            <m:r>
                              <a:rPr lang="en-US" sz="1800" i="1">
                                <a:latin typeface="Cambria Math"/>
                              </a:rPr>
                              <m:t>𝑥</m:t>
                            </m:r>
                          </m:e>
                          <m:sub>
                            <m:r>
                              <a:rPr lang="en-US" sz="1800" i="1">
                                <a:latin typeface="Cambria Math"/>
                              </a:rPr>
                              <m:t>𝑛</m:t>
                            </m:r>
                          </m:sub>
                        </m:sSub>
                        <m:r>
                          <a:rPr lang="en-US" sz="1800" i="1">
                            <a:latin typeface="Cambria Math"/>
                          </a:rPr>
                          <m:t>)</m:t>
                        </m:r>
                      </m:den>
                    </m:f>
                  </m:oMath>
                </a14:m>
                <a:r>
                  <a:rPr lang="en-US" sz="1800" dirty="0" smtClean="0"/>
                  <a:t>    </a:t>
                </a:r>
                <a14:m>
                  <m:oMath xmlns:m="http://schemas.openxmlformats.org/officeDocument/2006/math">
                    <m:sSub>
                      <m:sSubPr>
                        <m:ctrlPr>
                          <a:rPr lang="en-US" sz="1800" i="1">
                            <a:latin typeface="Cambria Math" panose="02040503050406030204" pitchFamily="18" charset="0"/>
                          </a:rPr>
                        </m:ctrlPr>
                      </m:sSubPr>
                      <m:e>
                        <m:r>
                          <a:rPr lang="en-US" sz="1800" i="1">
                            <a:latin typeface="Cambria Math"/>
                          </a:rPr>
                          <m:t>𝑥</m:t>
                        </m:r>
                      </m:e>
                      <m:sub>
                        <m:r>
                          <a:rPr lang="en-US" sz="1800" i="1">
                            <a:latin typeface="Cambria Math"/>
                          </a:rPr>
                          <m:t>𝑛</m:t>
                        </m:r>
                      </m:sub>
                    </m:sSub>
                    <m:r>
                      <a:rPr lang="en-US" sz="1800" i="1">
                        <a:latin typeface="Cambria Math"/>
                      </a:rPr>
                      <m:t>− </m:t>
                    </m:r>
                    <m:f>
                      <m:fPr>
                        <m:ctrlPr>
                          <a:rPr lang="en-US" sz="1800" i="1">
                            <a:latin typeface="Cambria Math" panose="02040503050406030204" pitchFamily="18" charset="0"/>
                          </a:rPr>
                        </m:ctrlPr>
                      </m:fPr>
                      <m:num>
                        <m:r>
                          <a:rPr lang="en-US" sz="1800" i="1">
                            <a:latin typeface="Cambria Math"/>
                          </a:rPr>
                          <m:t>𝑓</m:t>
                        </m:r>
                        <m:r>
                          <a:rPr lang="en-US" sz="1800" i="1">
                            <a:latin typeface="Cambria Math"/>
                          </a:rPr>
                          <m:t>(</m:t>
                        </m:r>
                        <m:sSub>
                          <m:sSubPr>
                            <m:ctrlPr>
                              <a:rPr lang="en-US" sz="1800" i="1">
                                <a:latin typeface="Cambria Math" panose="02040503050406030204" pitchFamily="18" charset="0"/>
                              </a:rPr>
                            </m:ctrlPr>
                          </m:sSubPr>
                          <m:e>
                            <m:r>
                              <a:rPr lang="en-US" sz="1800" i="1">
                                <a:latin typeface="Cambria Math"/>
                              </a:rPr>
                              <m:t>𝑥</m:t>
                            </m:r>
                          </m:e>
                          <m:sub>
                            <m:r>
                              <a:rPr lang="en-US" sz="1800" i="1">
                                <a:latin typeface="Cambria Math"/>
                              </a:rPr>
                              <m:t>𝑛</m:t>
                            </m:r>
                          </m:sub>
                        </m:sSub>
                        <m:r>
                          <a:rPr lang="en-US" sz="1800" i="1">
                            <a:latin typeface="Cambria Math"/>
                          </a:rPr>
                          <m:t>)</m:t>
                        </m:r>
                      </m:num>
                      <m:den>
                        <m:sSup>
                          <m:sSupPr>
                            <m:ctrlPr>
                              <a:rPr lang="en-US" sz="1800" i="1">
                                <a:latin typeface="Cambria Math" panose="02040503050406030204" pitchFamily="18" charset="0"/>
                              </a:rPr>
                            </m:ctrlPr>
                          </m:sSupPr>
                          <m:e>
                            <m:r>
                              <a:rPr lang="en-US" sz="1800" i="1">
                                <a:latin typeface="Cambria Math"/>
                              </a:rPr>
                              <m:t>𝑓</m:t>
                            </m:r>
                          </m:e>
                          <m:sup>
                            <m:r>
                              <a:rPr lang="en-US" sz="1800" i="1">
                                <a:latin typeface="Cambria Math"/>
                              </a:rPr>
                              <m:t>′</m:t>
                            </m:r>
                          </m:sup>
                        </m:sSup>
                        <m:r>
                          <a:rPr lang="en-US" sz="1800" i="1">
                            <a:latin typeface="Cambria Math"/>
                          </a:rPr>
                          <m:t>(</m:t>
                        </m:r>
                        <m:sSub>
                          <m:sSubPr>
                            <m:ctrlPr>
                              <a:rPr lang="en-US" sz="1800" i="1">
                                <a:latin typeface="Cambria Math" panose="02040503050406030204" pitchFamily="18" charset="0"/>
                              </a:rPr>
                            </m:ctrlPr>
                          </m:sSubPr>
                          <m:e>
                            <m:r>
                              <a:rPr lang="en-US" sz="1800" i="1">
                                <a:latin typeface="Cambria Math"/>
                              </a:rPr>
                              <m:t>𝑥</m:t>
                            </m:r>
                          </m:e>
                          <m:sub>
                            <m:r>
                              <a:rPr lang="en-US" sz="1800" i="1">
                                <a:latin typeface="Cambria Math"/>
                              </a:rPr>
                              <m:t>𝑛</m:t>
                            </m:r>
                          </m:sub>
                        </m:sSub>
                        <m:r>
                          <a:rPr lang="en-US" sz="1800" i="1">
                            <a:latin typeface="Cambria Math"/>
                          </a:rPr>
                          <m:t>)</m:t>
                        </m:r>
                      </m:den>
                    </m:f>
                  </m:oMath>
                </a14:m>
                <a:endParaRPr lang="en-US" sz="1800" dirty="0" smtClean="0"/>
              </a:p>
              <a:p>
                <a:pPr marL="0" indent="0">
                  <a:buNone/>
                </a:pPr>
                <a:r>
                  <a:rPr lang="en-US" sz="1800" dirty="0"/>
                  <a:t> </a:t>
                </a:r>
                <a:r>
                  <a:rPr lang="en-US" sz="1800" dirty="0" smtClean="0"/>
                  <a:t>    1                   2                      -1                         4                 -.25          2.25</a:t>
                </a:r>
              </a:p>
              <a:p>
                <a:pPr marL="0" indent="0">
                  <a:buNone/>
                </a:pPr>
                <a:r>
                  <a:rPr lang="en-US" sz="1800" dirty="0"/>
                  <a:t> </a:t>
                </a:r>
                <a:r>
                  <a:rPr lang="en-US" sz="1800" dirty="0" smtClean="0"/>
                  <a:t>    2                 2.25                .0625                      4.5              .014       2.236111</a:t>
                </a:r>
              </a:p>
              <a:p>
                <a:pPr marL="0" indent="0">
                  <a:buNone/>
                </a:pPr>
                <a:r>
                  <a:rPr lang="en-US" sz="1800" dirty="0"/>
                  <a:t> </a:t>
                </a:r>
                <a:r>
                  <a:rPr lang="en-US" sz="1800" dirty="0" smtClean="0"/>
                  <a:t>    3               2.2361                  nil                    4.4722              nil        2.236111</a:t>
                </a:r>
                <a:endParaRPr lang="en-US" sz="18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963" t="-1078"/>
                </a:stretch>
              </a:blipFill>
            </p:spPr>
            <p:txBody>
              <a:bodyPr/>
              <a:lstStyle/>
              <a:p>
                <a:r>
                  <a:rPr lang="en-US">
                    <a:noFill/>
                  </a:rPr>
                  <a:t> </a:t>
                </a:r>
              </a:p>
            </p:txBody>
          </p:sp>
        </mc:Fallback>
      </mc:AlternateContent>
    </p:spTree>
    <p:extLst>
      <p:ext uri="{BB962C8B-B14F-4D97-AF65-F5344CB8AC3E}">
        <p14:creationId xmlns:p14="http://schemas.microsoft.com/office/powerpoint/2010/main" val="1938819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4.5 Newton’s Method</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Related Issues:</a:t>
                </a:r>
              </a:p>
              <a:p>
                <a:pPr lvl="1"/>
                <a:r>
                  <a:rPr lang="en-US" dirty="0" smtClean="0"/>
                  <a:t>If </a:t>
                </a:r>
                <a14:m>
                  <m:oMath xmlns:m="http://schemas.openxmlformats.org/officeDocument/2006/math">
                    <m:sSup>
                      <m:sSupPr>
                        <m:ctrlPr>
                          <a:rPr lang="en-US" i="1">
                            <a:latin typeface="Cambria Math" panose="02040503050406030204" pitchFamily="18" charset="0"/>
                          </a:rPr>
                        </m:ctrlPr>
                      </m:sSupPr>
                      <m:e>
                        <m:r>
                          <a:rPr lang="en-US" i="1">
                            <a:latin typeface="Cambria Math"/>
                          </a:rPr>
                          <m:t>𝑓</m:t>
                        </m:r>
                      </m:e>
                      <m:sup>
                        <m:r>
                          <a:rPr lang="en-US" i="1">
                            <a:latin typeface="Cambria Math"/>
                          </a:rPr>
                          <m:t>′</m:t>
                        </m:r>
                      </m:sup>
                    </m:sSup>
                    <m:r>
                      <a:rPr lang="en-US" i="1">
                        <a:latin typeface="Cambria Math"/>
                      </a:rPr>
                      <m:t>(</m:t>
                    </m:r>
                    <m:sSub>
                      <m:sSubPr>
                        <m:ctrlPr>
                          <a:rPr lang="en-US" i="1">
                            <a:latin typeface="Cambria Math" panose="02040503050406030204" pitchFamily="18" charset="0"/>
                          </a:rPr>
                        </m:ctrlPr>
                      </m:sSubPr>
                      <m:e>
                        <m:r>
                          <a:rPr lang="en-US" i="1">
                            <a:latin typeface="Cambria Math"/>
                          </a:rPr>
                          <m:t>𝑥</m:t>
                        </m:r>
                      </m:e>
                      <m:sub>
                        <m:r>
                          <a:rPr lang="en-US" i="1">
                            <a:latin typeface="Cambria Math"/>
                          </a:rPr>
                          <m:t>𝑛</m:t>
                        </m:r>
                      </m:sub>
                    </m:sSub>
                    <m:r>
                      <a:rPr lang="en-US" i="1">
                        <a:latin typeface="Cambria Math"/>
                      </a:rPr>
                      <m:t>)</m:t>
                    </m:r>
                  </m:oMath>
                </a14:m>
                <a:r>
                  <a:rPr lang="en-US" dirty="0" smtClean="0"/>
                  <a:t> = 0 at any time, Newton’s Method fails.</a:t>
                </a:r>
              </a:p>
              <a:p>
                <a:pPr lvl="1"/>
                <a:r>
                  <a:rPr lang="en-US" dirty="0" smtClean="0"/>
                  <a:t>If </a:t>
                </a:r>
                <a14:m>
                  <m:oMath xmlns:m="http://schemas.openxmlformats.org/officeDocument/2006/math">
                    <m:f>
                      <m:fPr>
                        <m:ctrlPr>
                          <a:rPr lang="en-US" i="1">
                            <a:latin typeface="Cambria Math" panose="02040503050406030204" pitchFamily="18" charset="0"/>
                          </a:rPr>
                        </m:ctrlPr>
                      </m:fPr>
                      <m:num>
                        <m:r>
                          <a:rPr lang="en-US" i="1">
                            <a:latin typeface="Cambria Math"/>
                          </a:rPr>
                          <m:t>𝑓</m:t>
                        </m:r>
                        <m:r>
                          <a:rPr lang="en-US" i="1">
                            <a:latin typeface="Cambria Math"/>
                          </a:rPr>
                          <m:t>(</m:t>
                        </m:r>
                        <m:sSub>
                          <m:sSubPr>
                            <m:ctrlPr>
                              <a:rPr lang="en-US" i="1">
                                <a:latin typeface="Cambria Math" panose="02040503050406030204" pitchFamily="18" charset="0"/>
                              </a:rPr>
                            </m:ctrlPr>
                          </m:sSubPr>
                          <m:e>
                            <m:r>
                              <a:rPr lang="en-US" i="1">
                                <a:latin typeface="Cambria Math"/>
                              </a:rPr>
                              <m:t>𝑥</m:t>
                            </m:r>
                          </m:e>
                          <m:sub>
                            <m:r>
                              <a:rPr lang="en-US" i="1">
                                <a:latin typeface="Cambria Math"/>
                              </a:rPr>
                              <m:t>𝑛</m:t>
                            </m:r>
                          </m:sub>
                        </m:sSub>
                        <m:r>
                          <a:rPr lang="en-US" i="1">
                            <a:latin typeface="Cambria Math"/>
                          </a:rPr>
                          <m:t>)</m:t>
                        </m:r>
                      </m:num>
                      <m:den>
                        <m:sSup>
                          <m:sSupPr>
                            <m:ctrlPr>
                              <a:rPr lang="en-US" i="1">
                                <a:latin typeface="Cambria Math" panose="02040503050406030204" pitchFamily="18" charset="0"/>
                              </a:rPr>
                            </m:ctrlPr>
                          </m:sSupPr>
                          <m:e>
                            <m:r>
                              <a:rPr lang="en-US" i="1">
                                <a:latin typeface="Cambria Math"/>
                              </a:rPr>
                              <m:t>𝑓</m:t>
                            </m:r>
                          </m:e>
                          <m:sup>
                            <m:r>
                              <a:rPr lang="en-US" i="1">
                                <a:latin typeface="Cambria Math"/>
                              </a:rPr>
                              <m:t>′</m:t>
                            </m:r>
                          </m:sup>
                        </m:sSup>
                        <m:r>
                          <a:rPr lang="en-US" i="1">
                            <a:latin typeface="Cambria Math"/>
                          </a:rPr>
                          <m:t>(</m:t>
                        </m:r>
                        <m:sSub>
                          <m:sSubPr>
                            <m:ctrlPr>
                              <a:rPr lang="en-US" i="1">
                                <a:latin typeface="Cambria Math" panose="02040503050406030204" pitchFamily="18" charset="0"/>
                              </a:rPr>
                            </m:ctrlPr>
                          </m:sSubPr>
                          <m:e>
                            <m:r>
                              <a:rPr lang="en-US" i="1">
                                <a:latin typeface="Cambria Math"/>
                              </a:rPr>
                              <m:t>𝑥</m:t>
                            </m:r>
                          </m:e>
                          <m:sub>
                            <m:r>
                              <a:rPr lang="en-US" i="1">
                                <a:latin typeface="Cambria Math"/>
                              </a:rPr>
                              <m:t>𝑛</m:t>
                            </m:r>
                          </m:sub>
                        </m:sSub>
                        <m:r>
                          <a:rPr lang="en-US" i="1">
                            <a:latin typeface="Cambria Math"/>
                          </a:rPr>
                          <m:t>)</m:t>
                        </m:r>
                      </m:den>
                    </m:f>
                  </m:oMath>
                </a14:m>
                <a:r>
                  <a:rPr lang="en-US" dirty="0" smtClean="0"/>
                  <a:t> alternates signs (+ - + -) without approaching 0 (or not otherwise going to 0), Newton’s Method fails.</a:t>
                </a:r>
              </a:p>
              <a:p>
                <a:pPr lvl="1"/>
                <a:r>
                  <a:rPr lang="en-US" dirty="0" smtClean="0"/>
                  <a:t>To find where f(x) = g(x) using Newton’s Method, find f(x) – g(x) = 0.</a:t>
                </a:r>
              </a:p>
              <a:p>
                <a:pPr lvl="1"/>
                <a:endParaRPr lang="en-US" dirty="0"/>
              </a:p>
              <a:p>
                <a:r>
                  <a:rPr lang="en-US" dirty="0" smtClean="0"/>
                  <a:t>Assignment: pg. 242 (1-50, 57-65)</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963" t="-1078" r="-815"/>
                </a:stretch>
              </a:blipFill>
            </p:spPr>
            <p:txBody>
              <a:bodyPr/>
              <a:lstStyle/>
              <a:p>
                <a:r>
                  <a:rPr lang="en-US">
                    <a:noFill/>
                  </a:rPr>
                  <a:t> </a:t>
                </a:r>
              </a:p>
            </p:txBody>
          </p:sp>
        </mc:Fallback>
      </mc:AlternateContent>
    </p:spTree>
    <p:extLst>
      <p:ext uri="{BB962C8B-B14F-4D97-AF65-F5344CB8AC3E}">
        <p14:creationId xmlns:p14="http://schemas.microsoft.com/office/powerpoint/2010/main" val="1925711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4.1 Extreme Values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smtClean="0"/>
                  <a:t>Absolute (Global) Extreme Values (</a:t>
                </a:r>
                <a:r>
                  <a:rPr lang="en-US" dirty="0" err="1" smtClean="0"/>
                  <a:t>Extrema</a:t>
                </a:r>
                <a:r>
                  <a:rPr lang="en-US" dirty="0" smtClean="0"/>
                  <a:t>)</a:t>
                </a:r>
              </a:p>
              <a:p>
                <a:pPr lvl="1"/>
                <a:r>
                  <a:rPr lang="en-US" dirty="0" smtClean="0"/>
                  <a:t>Absolute (Global) maximum – the largest value on [a, b] or </a:t>
                </a:r>
                <a14:m>
                  <m:oMath xmlns:m="http://schemas.openxmlformats.org/officeDocument/2006/math">
                    <m:d>
                      <m:dPr>
                        <m:ctrlPr>
                          <a:rPr lang="en-US" i="1" smtClean="0">
                            <a:latin typeface="Cambria Math" panose="02040503050406030204" pitchFamily="18" charset="0"/>
                          </a:rPr>
                        </m:ctrlPr>
                      </m:dPr>
                      <m:e>
                        <m:r>
                          <a:rPr lang="en-US" b="0" i="1" smtClean="0">
                            <a:latin typeface="Cambria Math"/>
                          </a:rPr>
                          <m:t>−</m:t>
                        </m:r>
                        <m:r>
                          <a:rPr lang="en-US" b="0" i="1" smtClean="0">
                            <a:latin typeface="Cambria Math"/>
                            <a:ea typeface="Cambria Math"/>
                          </a:rPr>
                          <m:t>∞, ∞</m:t>
                        </m:r>
                      </m:e>
                    </m:d>
                  </m:oMath>
                </a14:m>
                <a:endParaRPr lang="en-US" dirty="0" smtClean="0"/>
              </a:p>
              <a:p>
                <a:pPr lvl="1"/>
                <a:r>
                  <a:rPr lang="en-US" dirty="0"/>
                  <a:t>Absolute (Global) </a:t>
                </a:r>
                <a:r>
                  <a:rPr lang="en-US" dirty="0" smtClean="0"/>
                  <a:t>minimum – </a:t>
                </a:r>
                <a:r>
                  <a:rPr lang="en-US" dirty="0"/>
                  <a:t>the </a:t>
                </a:r>
                <a:r>
                  <a:rPr lang="en-US" dirty="0" smtClean="0"/>
                  <a:t>smallest value </a:t>
                </a:r>
                <a:r>
                  <a:rPr lang="en-US" dirty="0"/>
                  <a:t>on [a, b] or </a:t>
                </a:r>
                <a14:m>
                  <m:oMath xmlns:m="http://schemas.openxmlformats.org/officeDocument/2006/math">
                    <m:d>
                      <m:dPr>
                        <m:ctrlPr>
                          <a:rPr lang="en-US" i="1">
                            <a:latin typeface="Cambria Math" panose="02040503050406030204" pitchFamily="18" charset="0"/>
                          </a:rPr>
                        </m:ctrlPr>
                      </m:dPr>
                      <m:e>
                        <m:r>
                          <a:rPr lang="en-US" i="1">
                            <a:latin typeface="Cambria Math"/>
                          </a:rPr>
                          <m:t>−</m:t>
                        </m:r>
                        <m:r>
                          <a:rPr lang="en-US" i="1">
                            <a:latin typeface="Cambria Math"/>
                            <a:ea typeface="Cambria Math"/>
                          </a:rPr>
                          <m:t>∞, ∞</m:t>
                        </m:r>
                      </m:e>
                    </m:d>
                  </m:oMath>
                </a14:m>
                <a:endParaRPr lang="en-US" dirty="0" smtClean="0"/>
              </a:p>
              <a:p>
                <a:pPr lvl="1"/>
                <a:endParaRPr lang="en-US" dirty="0"/>
              </a:p>
              <a:p>
                <a:r>
                  <a:rPr lang="en-US" dirty="0" smtClean="0"/>
                  <a:t>Relative (Local) Extreme Values (</a:t>
                </a:r>
                <a:r>
                  <a:rPr lang="en-US" dirty="0" err="1" smtClean="0"/>
                  <a:t>Extrema</a:t>
                </a:r>
                <a:r>
                  <a:rPr lang="en-US" dirty="0" smtClean="0"/>
                  <a:t>)</a:t>
                </a:r>
              </a:p>
              <a:p>
                <a:pPr lvl="1"/>
                <a:r>
                  <a:rPr lang="en-US" dirty="0" smtClean="0"/>
                  <a:t>Relative (Local) maximum – the largest value “in its neighborhood” (hill)</a:t>
                </a:r>
              </a:p>
              <a:p>
                <a:pPr lvl="1"/>
                <a:r>
                  <a:rPr lang="en-US" dirty="0"/>
                  <a:t>Relative (Local) </a:t>
                </a:r>
                <a:r>
                  <a:rPr lang="en-US" dirty="0" smtClean="0"/>
                  <a:t>minimum – </a:t>
                </a:r>
                <a:r>
                  <a:rPr lang="en-US" dirty="0"/>
                  <a:t>the </a:t>
                </a:r>
                <a:r>
                  <a:rPr lang="en-US" dirty="0" smtClean="0"/>
                  <a:t>smallest value </a:t>
                </a:r>
                <a:r>
                  <a:rPr lang="en-US" dirty="0"/>
                  <a:t>“in its neighborhood” </a:t>
                </a:r>
                <a:r>
                  <a:rPr lang="en-US" dirty="0" smtClean="0"/>
                  <a:t>(valley)</a:t>
                </a:r>
              </a:p>
              <a:p>
                <a:pPr lvl="1"/>
                <a:endParaRPr lang="en-US" dirty="0"/>
              </a:p>
              <a:p>
                <a:r>
                  <a:rPr lang="en-US" dirty="0" smtClean="0"/>
                  <a:t>CTM – MAXIMA and minima?</a:t>
                </a:r>
                <a:endParaRPr lang="en-US" dirty="0"/>
              </a:p>
              <a:p>
                <a:pPr lvl="1"/>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963" t="-1078" r="-296"/>
                </a:stretch>
              </a:blipFill>
            </p:spPr>
            <p:txBody>
              <a:bodyPr/>
              <a:lstStyle/>
              <a:p>
                <a:r>
                  <a:rPr lang="en-US">
                    <a:noFill/>
                  </a:rPr>
                  <a:t> </a:t>
                </a:r>
              </a:p>
            </p:txBody>
          </p:sp>
        </mc:Fallback>
      </mc:AlternateContent>
    </p:spTree>
    <p:extLst>
      <p:ext uri="{BB962C8B-B14F-4D97-AF65-F5344CB8AC3E}">
        <p14:creationId xmlns:p14="http://schemas.microsoft.com/office/powerpoint/2010/main" val="3965035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p:cTn id="15"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p:cTn id="23"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p:cTn id="31"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5" end="5"/>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 calcmode="lin" valueType="num">
                                      <p:cBhvr>
                                        <p:cTn id="39"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 calcmode="lin" valueType="num">
                                      <p:cBhvr>
                                        <p:cTn id="47" dur="1000" fill="hold"/>
                                        <p:tgtEl>
                                          <p:spTgt spid="3">
                                            <p:txEl>
                                              <p:pRg st="8" end="8"/>
                                            </p:txEl>
                                          </p:spTgt>
                                        </p:tgtEl>
                                        <p:attrNameLst>
                                          <p:attrName>ppt_w</p:attrName>
                                        </p:attrNameLst>
                                      </p:cBhvr>
                                      <p:tavLst>
                                        <p:tav tm="0">
                                          <p:val>
                                            <p:fltVal val="0"/>
                                          </p:val>
                                        </p:tav>
                                        <p:tav tm="100000">
                                          <p:val>
                                            <p:strVal val="#ppt_w"/>
                                          </p:val>
                                        </p:tav>
                                      </p:tavLst>
                                    </p:anim>
                                    <p:anim calcmode="lin" valueType="num">
                                      <p:cBhvr>
                                        <p:cTn id="48" dur="1000" fill="hold"/>
                                        <p:tgtEl>
                                          <p:spTgt spid="3">
                                            <p:txEl>
                                              <p:pRg st="8" end="8"/>
                                            </p:txEl>
                                          </p:spTgt>
                                        </p:tgtEl>
                                        <p:attrNameLst>
                                          <p:attrName>ppt_h</p:attrName>
                                        </p:attrNameLst>
                                      </p:cBhvr>
                                      <p:tavLst>
                                        <p:tav tm="0">
                                          <p:val>
                                            <p:fltVal val="0"/>
                                          </p:val>
                                        </p:tav>
                                        <p:tav tm="100000">
                                          <p:val>
                                            <p:strVal val="#ppt_h"/>
                                          </p:val>
                                        </p:tav>
                                      </p:tavLst>
                                    </p:anim>
                                    <p:anim calcmode="lin" valueType="num">
                                      <p:cBhvr>
                                        <p:cTn id="49" dur="1000" fill="hold"/>
                                        <p:tgtEl>
                                          <p:spTgt spid="3">
                                            <p:txEl>
                                              <p:pRg st="8" end="8"/>
                                            </p:txEl>
                                          </p:spTgt>
                                        </p:tgtEl>
                                        <p:attrNameLst>
                                          <p:attrName>style.rotation</p:attrName>
                                        </p:attrNameLst>
                                      </p:cBhvr>
                                      <p:tavLst>
                                        <p:tav tm="0">
                                          <p:val>
                                            <p:fltVal val="90"/>
                                          </p:val>
                                        </p:tav>
                                        <p:tav tm="100000">
                                          <p:val>
                                            <p:fltVal val="0"/>
                                          </p:val>
                                        </p:tav>
                                      </p:tavLst>
                                    </p:anim>
                                    <p:animEffect transition="in" filter="fade">
                                      <p:cBhvr>
                                        <p:cTn id="50" dur="1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4.6</a:t>
            </a:r>
            <a:endParaRPr lang="en-US" dirty="0"/>
          </a:p>
        </p:txBody>
      </p:sp>
      <p:sp>
        <p:nvSpPr>
          <p:cNvPr id="3" name="Title 2"/>
          <p:cNvSpPr>
            <a:spLocks noGrp="1"/>
          </p:cNvSpPr>
          <p:nvPr>
            <p:ph type="title"/>
          </p:nvPr>
        </p:nvSpPr>
        <p:spPr/>
        <p:txBody>
          <a:bodyPr/>
          <a:lstStyle/>
          <a:p>
            <a:r>
              <a:rPr lang="en-US" dirty="0" smtClean="0"/>
              <a:t>Related Rates</a:t>
            </a:r>
            <a:endParaRPr lang="en-US" dirty="0"/>
          </a:p>
        </p:txBody>
      </p:sp>
    </p:spTree>
    <p:extLst>
      <p:ext uri="{BB962C8B-B14F-4D97-AF65-F5344CB8AC3E}">
        <p14:creationId xmlns:p14="http://schemas.microsoft.com/office/powerpoint/2010/main" val="122321292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4.6 Related Rates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Related Rates: like implicit differentiation but taking derivatives with respect to time (everything that is </a:t>
                </a:r>
                <a:r>
                  <a:rPr lang="en-US" smtClean="0"/>
                  <a:t>not time </a:t>
                </a:r>
                <a:r>
                  <a:rPr lang="en-US" dirty="0" smtClean="0"/>
                  <a:t>has a chain rule)</a:t>
                </a:r>
              </a:p>
              <a:p>
                <a:r>
                  <a:rPr lang="en-US" dirty="0" smtClean="0"/>
                  <a:t>Example: A particle moves along the parabola </a:t>
                </a:r>
                <a14:m>
                  <m:oMath xmlns:m="http://schemas.openxmlformats.org/officeDocument/2006/math">
                    <m:r>
                      <a:rPr lang="en-US" b="0" i="1" smtClean="0">
                        <a:latin typeface="Cambria Math"/>
                      </a:rPr>
                      <m:t>𝑦</m:t>
                    </m:r>
                    <m:r>
                      <a:rPr lang="en-US" b="0" i="1" smtClean="0">
                        <a:latin typeface="Cambria Math"/>
                      </a:rPr>
                      <m:t>= </m:t>
                    </m:r>
                    <m:sSup>
                      <m:sSupPr>
                        <m:ctrlPr>
                          <a:rPr lang="en-US" b="0" i="1" smtClean="0">
                            <a:latin typeface="Cambria Math" panose="02040503050406030204" pitchFamily="18" charset="0"/>
                          </a:rPr>
                        </m:ctrlPr>
                      </m:sSupPr>
                      <m:e>
                        <m:r>
                          <a:rPr lang="en-US" b="0" i="1" smtClean="0">
                            <a:latin typeface="Cambria Math"/>
                          </a:rPr>
                          <m:t>𝑥</m:t>
                        </m:r>
                      </m:e>
                      <m:sup>
                        <m:r>
                          <a:rPr lang="en-US" b="0" i="1" smtClean="0">
                            <a:latin typeface="Cambria Math"/>
                          </a:rPr>
                          <m:t>2</m:t>
                        </m:r>
                      </m:sup>
                    </m:sSup>
                    <m:r>
                      <a:rPr lang="en-US" b="0" i="1" smtClean="0">
                        <a:latin typeface="Cambria Math"/>
                      </a:rPr>
                      <m:t>+3</m:t>
                    </m:r>
                  </m:oMath>
                </a14:m>
                <a:r>
                  <a:rPr lang="en-US" dirty="0" smtClean="0"/>
                  <a:t> in such a way that its x-coordinate increases at a rate of 2 m/sec when x = 1.  Find the change in the y-coordinate at this time.</a:t>
                </a:r>
              </a:p>
              <a:p>
                <a:r>
                  <a:rPr lang="en-US" dirty="0" smtClean="0"/>
                  <a:t>Example: A pebble is dropped into a calm pond, causing ripples in the form of concentric circles.  The radius of the outer ripple is increasing at a constant rate of 1 </a:t>
                </a:r>
                <a:r>
                  <a:rPr lang="en-US" dirty="0" err="1" smtClean="0"/>
                  <a:t>ft</a:t>
                </a:r>
                <a:r>
                  <a:rPr lang="en-US" dirty="0" smtClean="0"/>
                  <a:t>/sec.  When the radius is 4 feet, at what rate is the total area A of the disturbed water changing?</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963" t="-1078" r="-889"/>
                </a:stretch>
              </a:blipFill>
            </p:spPr>
            <p:txBody>
              <a:bodyPr/>
              <a:lstStyle/>
              <a:p>
                <a:r>
                  <a:rPr lang="en-US">
                    <a:noFill/>
                  </a:rPr>
                  <a:t> </a:t>
                </a:r>
              </a:p>
            </p:txBody>
          </p:sp>
        </mc:Fallback>
      </mc:AlternateContent>
    </p:spTree>
    <p:extLst>
      <p:ext uri="{BB962C8B-B14F-4D97-AF65-F5344CB8AC3E}">
        <p14:creationId xmlns:p14="http://schemas.microsoft.com/office/powerpoint/2010/main" val="3247780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4.6 Related Rates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smtClean="0"/>
                  <a:t>Example: Air is being pumped into a spherical balloon at the rate of </a:t>
                </a:r>
                <a14:m>
                  <m:oMath xmlns:m="http://schemas.openxmlformats.org/officeDocument/2006/math">
                    <m:r>
                      <a:rPr lang="en-US" b="0" i="1" smtClean="0">
                        <a:latin typeface="Cambria Math"/>
                      </a:rPr>
                      <m:t>4.5 </m:t>
                    </m:r>
                    <m:sSup>
                      <m:sSupPr>
                        <m:ctrlPr>
                          <a:rPr lang="en-US" b="0" i="1" smtClean="0">
                            <a:latin typeface="Cambria Math" panose="02040503050406030204" pitchFamily="18" charset="0"/>
                          </a:rPr>
                        </m:ctrlPr>
                      </m:sSupPr>
                      <m:e>
                        <m:r>
                          <a:rPr lang="en-US" b="0" i="1" smtClean="0">
                            <a:latin typeface="Cambria Math"/>
                          </a:rPr>
                          <m:t>𝑖𝑛</m:t>
                        </m:r>
                      </m:e>
                      <m:sup>
                        <m:r>
                          <a:rPr lang="en-US" b="0" i="1" smtClean="0">
                            <a:latin typeface="Cambria Math"/>
                          </a:rPr>
                          <m:t>3</m:t>
                        </m:r>
                      </m:sup>
                    </m:sSup>
                    <m:r>
                      <a:rPr lang="en-US" b="0" i="1" smtClean="0">
                        <a:latin typeface="Cambria Math"/>
                      </a:rPr>
                      <m:t>/</m:t>
                    </m:r>
                    <m:r>
                      <a:rPr lang="en-US" b="0" i="1" smtClean="0">
                        <a:latin typeface="Cambria Math"/>
                      </a:rPr>
                      <m:t>𝑚𝑖𝑛</m:t>
                    </m:r>
                  </m:oMath>
                </a14:m>
                <a:r>
                  <a:rPr lang="en-US" dirty="0" smtClean="0"/>
                  <a:t>.  Find the rate of change of the radius when the radius is 2 inches.</a:t>
                </a:r>
              </a:p>
              <a:p>
                <a:r>
                  <a:rPr lang="en-US" dirty="0" smtClean="0"/>
                  <a:t>Example: An airplane is flying at an altitude of 6 miles and passes directly over a radar antenna.  If the direct distance of the plane to the radar antenna is decreasing at a rate of 400 mph when the direct distance of the plane to the radar antenna is 10 miles, what is the speed of the plane?</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963" t="-1078" r="-1259"/>
                </a:stretch>
              </a:blipFill>
            </p:spPr>
            <p:txBody>
              <a:bodyPr/>
              <a:lstStyle/>
              <a:p>
                <a:r>
                  <a:rPr lang="en-US">
                    <a:noFill/>
                  </a:rPr>
                  <a:t> </a:t>
                </a:r>
              </a:p>
            </p:txBody>
          </p:sp>
        </mc:Fallback>
      </mc:AlternateContent>
    </p:spTree>
    <p:extLst>
      <p:ext uri="{BB962C8B-B14F-4D97-AF65-F5344CB8AC3E}">
        <p14:creationId xmlns:p14="http://schemas.microsoft.com/office/powerpoint/2010/main" val="428113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4.6 Related Rate Project</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a:t>Example: A rocket is launched and a camera films the launch from 2000 feet away.  Find the rate of change in the angle of elevation needed for the camera to have the rocket in frame 10 seconds after lift-off if the rocket’s height at time t is given by </a:t>
                </a:r>
                <a14:m>
                  <m:oMath xmlns:m="http://schemas.openxmlformats.org/officeDocument/2006/math">
                    <m:sSup>
                      <m:sSupPr>
                        <m:ctrlPr>
                          <a:rPr lang="en-US" i="1">
                            <a:latin typeface="Cambria Math" panose="02040503050406030204" pitchFamily="18" charset="0"/>
                          </a:rPr>
                        </m:ctrlPr>
                      </m:sSupPr>
                      <m:e>
                        <m:r>
                          <a:rPr lang="en-US" i="1">
                            <a:latin typeface="Cambria Math"/>
                          </a:rPr>
                          <m:t>h</m:t>
                        </m:r>
                        <m:r>
                          <a:rPr lang="en-US" i="1">
                            <a:latin typeface="Cambria Math"/>
                          </a:rPr>
                          <m:t>= 50</m:t>
                        </m:r>
                        <m:r>
                          <a:rPr lang="en-US" i="1">
                            <a:latin typeface="Cambria Math"/>
                          </a:rPr>
                          <m:t>𝑡</m:t>
                        </m:r>
                      </m:e>
                      <m:sup>
                        <m:r>
                          <a:rPr lang="en-US" i="1">
                            <a:latin typeface="Cambria Math"/>
                          </a:rPr>
                          <m:t>2</m:t>
                        </m:r>
                      </m:sup>
                    </m:sSup>
                  </m:oMath>
                </a14:m>
                <a:r>
                  <a:rPr lang="en-US" dirty="0"/>
                  <a:t>.</a:t>
                </a:r>
              </a:p>
              <a:p>
                <a:endParaRPr lang="en-US" dirty="0"/>
              </a:p>
              <a:p>
                <a:r>
                  <a:rPr lang="en-US" dirty="0"/>
                  <a:t>Assignment: pg. 251 (1-44)</a:t>
                </a:r>
              </a:p>
              <a:p>
                <a:r>
                  <a:rPr lang="en-US" dirty="0" smtClean="0"/>
                  <a:t>Project (BC only): </a:t>
                </a:r>
                <a:r>
                  <a:rPr lang="en-US" dirty="0"/>
                  <a:t>d</a:t>
                </a:r>
                <a:r>
                  <a:rPr lang="en-US" dirty="0" smtClean="0"/>
                  <a:t>ue </a:t>
                </a:r>
                <a:r>
                  <a:rPr lang="en-US" dirty="0"/>
                  <a:t>the class after the 5.3 recitation </a:t>
                </a:r>
                <a:r>
                  <a:rPr lang="en-US" dirty="0" smtClean="0"/>
                  <a:t>period</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963" t="-1078" r="-2000"/>
                </a:stretch>
              </a:blipFill>
            </p:spPr>
            <p:txBody>
              <a:bodyPr/>
              <a:lstStyle/>
              <a:p>
                <a:r>
                  <a:rPr lang="en-US">
                    <a:noFill/>
                  </a:rPr>
                  <a:t> </a:t>
                </a:r>
              </a:p>
            </p:txBody>
          </p:sp>
        </mc:Fallback>
      </mc:AlternateContent>
    </p:spTree>
    <p:extLst>
      <p:ext uri="{BB962C8B-B14F-4D97-AF65-F5344CB8AC3E}">
        <p14:creationId xmlns:p14="http://schemas.microsoft.com/office/powerpoint/2010/main" val="3750237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4.1 Extreme Values</a:t>
            </a:r>
            <a:endParaRPr lang="en-US" dirty="0"/>
          </a:p>
        </p:txBody>
      </p:sp>
      <p:sp>
        <p:nvSpPr>
          <p:cNvPr id="3" name="Content Placeholder 2"/>
          <p:cNvSpPr>
            <a:spLocks noGrp="1"/>
          </p:cNvSpPr>
          <p:nvPr>
            <p:ph idx="1"/>
          </p:nvPr>
        </p:nvSpPr>
        <p:spPr/>
        <p:txBody>
          <a:bodyPr>
            <a:normAutofit/>
          </a:bodyPr>
          <a:lstStyle/>
          <a:p>
            <a:r>
              <a:rPr lang="en-US" dirty="0"/>
              <a:t>Extreme Value Theorem (EVT): If f is continuous on a closed interval [a, b], it has both a </a:t>
            </a:r>
            <a:r>
              <a:rPr lang="en-US" b="1" i="1" u="sng" dirty="0"/>
              <a:t>global</a:t>
            </a:r>
            <a:r>
              <a:rPr lang="en-US" dirty="0"/>
              <a:t> max and a </a:t>
            </a:r>
            <a:r>
              <a:rPr lang="en-US" b="1" i="1" u="sng" dirty="0"/>
              <a:t>global</a:t>
            </a:r>
            <a:r>
              <a:rPr lang="en-US" dirty="0"/>
              <a:t> min on [a, b]. (Rausch’s emphasis)</a:t>
            </a:r>
          </a:p>
          <a:p>
            <a:endParaRPr lang="en-US" dirty="0" smtClean="0"/>
          </a:p>
          <a:p>
            <a:r>
              <a:rPr lang="en-US" dirty="0" smtClean="0"/>
              <a:t>Finding Global </a:t>
            </a:r>
            <a:r>
              <a:rPr lang="en-US" dirty="0" err="1" smtClean="0"/>
              <a:t>Extrema</a:t>
            </a:r>
            <a:r>
              <a:rPr lang="en-US" dirty="0" smtClean="0"/>
              <a:t>:</a:t>
            </a:r>
          </a:p>
          <a:p>
            <a:pPr lvl="1"/>
            <a:r>
              <a:rPr lang="en-US" dirty="0" smtClean="0"/>
              <a:t>Check endpoints of the interval</a:t>
            </a:r>
          </a:p>
          <a:p>
            <a:pPr lvl="1"/>
            <a:r>
              <a:rPr lang="en-US" dirty="0" smtClean="0"/>
              <a:t>Check local </a:t>
            </a:r>
            <a:r>
              <a:rPr lang="en-US" dirty="0" err="1" smtClean="0"/>
              <a:t>extrema</a:t>
            </a:r>
            <a:endParaRPr lang="en-US" dirty="0" smtClean="0"/>
          </a:p>
          <a:p>
            <a:pPr lvl="2"/>
            <a:r>
              <a:rPr lang="en-US" dirty="0" smtClean="0"/>
              <a:t>f’(x) = 0 or undefined are potential local </a:t>
            </a:r>
            <a:r>
              <a:rPr lang="en-US" dirty="0" err="1" smtClean="0"/>
              <a:t>extrema</a:t>
            </a:r>
            <a:r>
              <a:rPr lang="en-US" dirty="0" smtClean="0"/>
              <a:t> (called </a:t>
            </a:r>
            <a:r>
              <a:rPr lang="en-US" i="1" dirty="0" smtClean="0"/>
              <a:t>critical values</a:t>
            </a:r>
            <a:r>
              <a:rPr lang="en-US" dirty="0" smtClean="0"/>
              <a:t> when written with just the x-value and </a:t>
            </a:r>
            <a:r>
              <a:rPr lang="en-US" i="1" dirty="0" smtClean="0"/>
              <a:t>critical points</a:t>
            </a:r>
            <a:r>
              <a:rPr lang="en-US" dirty="0" smtClean="0"/>
              <a:t> when written as an ordered pair</a:t>
            </a:r>
            <a:r>
              <a:rPr lang="en-US" dirty="0" smtClean="0"/>
              <a:t>)</a:t>
            </a:r>
            <a:endParaRPr lang="en-US" dirty="0" smtClean="0"/>
          </a:p>
        </p:txBody>
      </p:sp>
    </p:spTree>
    <p:extLst>
      <p:ext uri="{BB962C8B-B14F-4D97-AF65-F5344CB8AC3E}">
        <p14:creationId xmlns:p14="http://schemas.microsoft.com/office/powerpoint/2010/main" val="1535250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p:cTn id="15"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p:cTn id="23"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p:cTn id="31"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4.1 Extreme Values</a:t>
            </a:r>
          </a:p>
        </p:txBody>
      </p:sp>
      <p:sp>
        <p:nvSpPr>
          <p:cNvPr id="3" name="Content Placeholder 2"/>
          <p:cNvSpPr>
            <a:spLocks noGrp="1"/>
          </p:cNvSpPr>
          <p:nvPr>
            <p:ph idx="1"/>
          </p:nvPr>
        </p:nvSpPr>
        <p:spPr>
          <a:xfrm>
            <a:off x="457200" y="1600200"/>
            <a:ext cx="8229600" cy="5029200"/>
          </a:xfrm>
        </p:spPr>
        <p:txBody>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r>
              <a:rPr lang="en-US" dirty="0" smtClean="0"/>
              <a:t>Find the extreme values on [c, d]</a:t>
            </a:r>
          </a:p>
          <a:p>
            <a:pPr lvl="1"/>
            <a:r>
              <a:rPr lang="en-US" dirty="0" smtClean="0"/>
              <a:t>on [d, e]</a:t>
            </a:r>
          </a:p>
          <a:p>
            <a:pPr lvl="1"/>
            <a:r>
              <a:rPr lang="en-US" dirty="0" smtClean="0"/>
              <a:t>on [c, e]</a:t>
            </a:r>
          </a:p>
          <a:p>
            <a:pPr lvl="1"/>
            <a:r>
              <a:rPr lang="en-US" dirty="0" smtClean="0"/>
              <a:t>on [a, f]</a:t>
            </a:r>
          </a:p>
          <a:p>
            <a:pPr lvl="1"/>
            <a:r>
              <a:rPr lang="en-US" dirty="0" smtClean="0"/>
              <a:t>on [a, b]</a:t>
            </a:r>
            <a:endParaRPr lang="en-US" dirty="0"/>
          </a:p>
        </p:txBody>
      </p:sp>
      <p:pic>
        <p:nvPicPr>
          <p:cNvPr id="4" name="Content Placeholder 3"/>
          <p:cNvPicPr>
            <a:picLocks noChangeAspect="1"/>
          </p:cNvPicPr>
          <p:nvPr/>
        </p:nvPicPr>
        <p:blipFill>
          <a:blip r:embed="rId2"/>
          <a:stretch>
            <a:fillRect/>
          </a:stretch>
        </p:blipFill>
        <p:spPr>
          <a:xfrm>
            <a:off x="381000" y="1447800"/>
            <a:ext cx="8229600" cy="3223712"/>
          </a:xfrm>
          <a:prstGeom prst="rect">
            <a:avLst/>
          </a:prstGeom>
        </p:spPr>
      </p:pic>
    </p:spTree>
    <p:extLst>
      <p:ext uri="{BB962C8B-B14F-4D97-AF65-F5344CB8AC3E}">
        <p14:creationId xmlns:p14="http://schemas.microsoft.com/office/powerpoint/2010/main" val="3702899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anim calcmode="lin" valueType="num">
                                      <p:cBhvr>
                                        <p:cTn id="7" dur="1000" fill="hold"/>
                                        <p:tgtEl>
                                          <p:spTgt spid="3">
                                            <p:txEl>
                                              <p:pRg st="8" end="8"/>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8" end="8"/>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8" end="8"/>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8" end="8"/>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anim calcmode="lin" valueType="num">
                                      <p:cBhvr>
                                        <p:cTn id="15" dur="1000" fill="hold"/>
                                        <p:tgtEl>
                                          <p:spTgt spid="3">
                                            <p:txEl>
                                              <p:pRg st="9" end="9"/>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9" end="9"/>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9" end="9"/>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9" end="9"/>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anim calcmode="lin" valueType="num">
                                      <p:cBhvr>
                                        <p:cTn id="23" dur="1000" fill="hold"/>
                                        <p:tgtEl>
                                          <p:spTgt spid="3">
                                            <p:txEl>
                                              <p:pRg st="10" end="10"/>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10" end="10"/>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10" end="10"/>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10" end="1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anim calcmode="lin" valueType="num">
                                      <p:cBhvr>
                                        <p:cTn id="31" dur="1000" fill="hold"/>
                                        <p:tgtEl>
                                          <p:spTgt spid="3">
                                            <p:txEl>
                                              <p:pRg st="11" end="11"/>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11" end="11"/>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11" end="11"/>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4.1 Extreme Values</a:t>
            </a:r>
          </a:p>
        </p:txBody>
      </p:sp>
      <p:sp>
        <p:nvSpPr>
          <p:cNvPr id="3" name="Content Placeholder 2"/>
          <p:cNvSpPr>
            <a:spLocks noGrp="1"/>
          </p:cNvSpPr>
          <p:nvPr>
            <p:ph idx="1"/>
          </p:nvPr>
        </p:nvSpPr>
        <p:spPr/>
        <p:txBody>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smtClean="0"/>
          </a:p>
          <a:p>
            <a:r>
              <a:rPr lang="en-US" dirty="0" smtClean="0"/>
              <a:t>Find the extreme values on [a, b]</a:t>
            </a:r>
            <a:endParaRPr lang="en-US" dirty="0"/>
          </a:p>
        </p:txBody>
      </p:sp>
      <p:pic>
        <p:nvPicPr>
          <p:cNvPr id="4" name="Picture 3"/>
          <p:cNvPicPr>
            <a:picLocks noChangeAspect="1"/>
          </p:cNvPicPr>
          <p:nvPr/>
        </p:nvPicPr>
        <p:blipFill>
          <a:blip r:embed="rId2"/>
          <a:stretch>
            <a:fillRect/>
          </a:stretch>
        </p:blipFill>
        <p:spPr>
          <a:xfrm>
            <a:off x="1887271" y="1579655"/>
            <a:ext cx="5369457" cy="3211830"/>
          </a:xfrm>
          <a:prstGeom prst="rect">
            <a:avLst/>
          </a:prstGeom>
        </p:spPr>
      </p:pic>
    </p:spTree>
    <p:extLst>
      <p:ext uri="{BB962C8B-B14F-4D97-AF65-F5344CB8AC3E}">
        <p14:creationId xmlns:p14="http://schemas.microsoft.com/office/powerpoint/2010/main" val="10434165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4.1 Extreme Values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10000"/>
              </a:bodyPr>
              <a:lstStyle/>
              <a:p>
                <a:r>
                  <a:rPr lang="en-US" dirty="0" smtClean="0"/>
                  <a:t>Find the extreme values of </a:t>
                </a:r>
                <a14:m>
                  <m:oMath xmlns:m="http://schemas.openxmlformats.org/officeDocument/2006/math">
                    <m:r>
                      <a:rPr lang="en-US" b="0" i="1" smtClean="0">
                        <a:latin typeface="Cambria Math"/>
                      </a:rPr>
                      <m:t>𝑦</m:t>
                    </m:r>
                    <m:r>
                      <a:rPr lang="en-US" b="0" i="1" smtClean="0">
                        <a:latin typeface="Cambria Math"/>
                      </a:rPr>
                      <m:t>= </m:t>
                    </m:r>
                    <m:sSup>
                      <m:sSupPr>
                        <m:ctrlPr>
                          <a:rPr lang="en-US" b="0" i="1" smtClean="0">
                            <a:latin typeface="Cambria Math" panose="02040503050406030204" pitchFamily="18" charset="0"/>
                          </a:rPr>
                        </m:ctrlPr>
                      </m:sSupPr>
                      <m:e>
                        <m:r>
                          <a:rPr lang="en-US" b="0" i="1" smtClean="0">
                            <a:latin typeface="Cambria Math"/>
                          </a:rPr>
                          <m:t>𝑥</m:t>
                        </m:r>
                      </m:e>
                      <m:sup>
                        <m:r>
                          <a:rPr lang="en-US" b="0" i="1" smtClean="0">
                            <a:latin typeface="Cambria Math"/>
                          </a:rPr>
                          <m:t>3</m:t>
                        </m:r>
                      </m:sup>
                    </m:sSup>
                    <m:r>
                      <a:rPr lang="en-US" b="0" i="1" smtClean="0">
                        <a:latin typeface="Cambria Math"/>
                      </a:rPr>
                      <m:t>+3</m:t>
                    </m:r>
                    <m:sSup>
                      <m:sSupPr>
                        <m:ctrlPr>
                          <a:rPr lang="en-US" b="0" i="1" smtClean="0">
                            <a:latin typeface="Cambria Math" panose="02040503050406030204" pitchFamily="18" charset="0"/>
                          </a:rPr>
                        </m:ctrlPr>
                      </m:sSupPr>
                      <m:e>
                        <m:r>
                          <a:rPr lang="en-US" b="0" i="1" smtClean="0">
                            <a:latin typeface="Cambria Math"/>
                          </a:rPr>
                          <m:t>𝑥</m:t>
                        </m:r>
                      </m:e>
                      <m:sup>
                        <m:r>
                          <a:rPr lang="en-US" b="0" i="1" smtClean="0">
                            <a:latin typeface="Cambria Math"/>
                          </a:rPr>
                          <m:t>2</m:t>
                        </m:r>
                      </m:sup>
                    </m:sSup>
                    <m:r>
                      <a:rPr lang="en-US" b="0" i="1" smtClean="0">
                        <a:latin typeface="Cambria Math"/>
                      </a:rPr>
                      <m:t> −9</m:t>
                    </m:r>
                    <m:r>
                      <a:rPr lang="en-US" b="0" i="1" smtClean="0">
                        <a:latin typeface="Cambria Math"/>
                      </a:rPr>
                      <m:t>𝑥</m:t>
                    </m:r>
                    <m:r>
                      <a:rPr lang="en-US" b="0" i="1" smtClean="0">
                        <a:latin typeface="Cambria Math"/>
                      </a:rPr>
                      <m:t>+7</m:t>
                    </m:r>
                  </m:oMath>
                </a14:m>
                <a:r>
                  <a:rPr lang="en-US" dirty="0" smtClean="0"/>
                  <a:t> on [-5, 2] and on </a:t>
                </a:r>
                <a14:m>
                  <m:oMath xmlns:m="http://schemas.openxmlformats.org/officeDocument/2006/math">
                    <m:d>
                      <m:dPr>
                        <m:ctrlPr>
                          <a:rPr lang="en-US" i="1">
                            <a:latin typeface="Cambria Math" panose="02040503050406030204" pitchFamily="18" charset="0"/>
                          </a:rPr>
                        </m:ctrlPr>
                      </m:dPr>
                      <m:e>
                        <m:r>
                          <a:rPr lang="en-US" i="1">
                            <a:latin typeface="Cambria Math"/>
                          </a:rPr>
                          <m:t>−</m:t>
                        </m:r>
                        <m:r>
                          <a:rPr lang="en-US" i="1">
                            <a:latin typeface="Cambria Math"/>
                            <a:ea typeface="Cambria Math"/>
                          </a:rPr>
                          <m:t>∞, ∞</m:t>
                        </m:r>
                      </m:e>
                    </m:d>
                  </m:oMath>
                </a14:m>
                <a:r>
                  <a:rPr lang="en-US" dirty="0" smtClean="0"/>
                  <a:t>.</a:t>
                </a:r>
              </a:p>
              <a:p>
                <a:endParaRPr lang="en-US" dirty="0"/>
              </a:p>
              <a:p>
                <a:r>
                  <a:rPr lang="en-US" dirty="0"/>
                  <a:t>Find the extreme values of </a:t>
                </a:r>
                <a14:m>
                  <m:oMath xmlns:m="http://schemas.openxmlformats.org/officeDocument/2006/math">
                    <m:r>
                      <a:rPr lang="en-US" i="1">
                        <a:latin typeface="Cambria Math"/>
                      </a:rPr>
                      <m:t>𝑦</m:t>
                    </m:r>
                    <m:r>
                      <a:rPr lang="en-US" i="1">
                        <a:latin typeface="Cambria Math"/>
                      </a:rPr>
                      <m:t>=</m:t>
                    </m:r>
                    <m:func>
                      <m:funcPr>
                        <m:ctrlPr>
                          <a:rPr lang="en-US" b="0" i="1" smtClean="0">
                            <a:latin typeface="Cambria Math" panose="02040503050406030204" pitchFamily="18" charset="0"/>
                          </a:rPr>
                        </m:ctrlPr>
                      </m:funcPr>
                      <m:fName>
                        <m:r>
                          <m:rPr>
                            <m:sty m:val="p"/>
                          </m:rPr>
                          <a:rPr lang="en-US" b="0" i="0" smtClean="0">
                            <a:latin typeface="Cambria Math"/>
                          </a:rPr>
                          <m:t>ln</m:t>
                        </m:r>
                      </m:fName>
                      <m:e>
                        <m:r>
                          <a:rPr lang="en-US" b="0" i="1" smtClean="0">
                            <a:latin typeface="Cambria Math"/>
                          </a:rPr>
                          <m:t>𝑥</m:t>
                        </m:r>
                      </m:e>
                    </m:func>
                  </m:oMath>
                </a14:m>
                <a:r>
                  <a:rPr lang="en-US" dirty="0"/>
                  <a:t> on </a:t>
                </a:r>
                <a:r>
                  <a:rPr lang="en-US" dirty="0" smtClean="0"/>
                  <a:t>[1, 3] </a:t>
                </a:r>
                <a:r>
                  <a:rPr lang="en-US" dirty="0"/>
                  <a:t>and on </a:t>
                </a:r>
                <a14:m>
                  <m:oMath xmlns:m="http://schemas.openxmlformats.org/officeDocument/2006/math">
                    <m:d>
                      <m:dPr>
                        <m:ctrlPr>
                          <a:rPr lang="en-US" i="1">
                            <a:latin typeface="Cambria Math" panose="02040503050406030204" pitchFamily="18" charset="0"/>
                          </a:rPr>
                        </m:ctrlPr>
                      </m:dPr>
                      <m:e>
                        <m:r>
                          <a:rPr lang="en-US" i="1">
                            <a:latin typeface="Cambria Math"/>
                          </a:rPr>
                          <m:t>−</m:t>
                        </m:r>
                        <m:r>
                          <a:rPr lang="en-US" i="1">
                            <a:latin typeface="Cambria Math"/>
                            <a:ea typeface="Cambria Math"/>
                          </a:rPr>
                          <m:t>∞, ∞</m:t>
                        </m:r>
                      </m:e>
                    </m:d>
                  </m:oMath>
                </a14:m>
                <a:r>
                  <a:rPr lang="en-US" dirty="0"/>
                  <a:t>.</a:t>
                </a:r>
                <a:endParaRPr lang="en-US" dirty="0" smtClean="0"/>
              </a:p>
              <a:p>
                <a:endParaRPr lang="en-US" dirty="0"/>
              </a:p>
              <a:p>
                <a:r>
                  <a:rPr lang="en-US" dirty="0"/>
                  <a:t>Find the extreme values of </a:t>
                </a:r>
                <a14:m>
                  <m:oMath xmlns:m="http://schemas.openxmlformats.org/officeDocument/2006/math">
                    <m:r>
                      <a:rPr lang="en-US" i="1">
                        <a:latin typeface="Cambria Math"/>
                      </a:rPr>
                      <m:t>𝑦</m:t>
                    </m:r>
                    <m:r>
                      <a:rPr lang="en-US" i="1">
                        <a:latin typeface="Cambria Math"/>
                      </a:rPr>
                      <m:t>= </m:t>
                    </m:r>
                    <m:d>
                      <m:dPr>
                        <m:begChr m:val="{"/>
                        <m:endChr m:val=""/>
                        <m:ctrlPr>
                          <a:rPr lang="en-US" i="1" smtClean="0">
                            <a:latin typeface="Cambria Math" panose="02040503050406030204" pitchFamily="18" charset="0"/>
                          </a:rPr>
                        </m:ctrlPr>
                      </m:dPr>
                      <m:e>
                        <m:m>
                          <m:mPr>
                            <m:mcs>
                              <m:mc>
                                <m:mcPr>
                                  <m:count m:val="2"/>
                                  <m:mcJc m:val="center"/>
                                </m:mcPr>
                              </m:mc>
                            </m:mcs>
                            <m:ctrlPr>
                              <a:rPr lang="en-US" i="1" smtClean="0">
                                <a:latin typeface="Cambria Math" panose="02040503050406030204" pitchFamily="18" charset="0"/>
                              </a:rPr>
                            </m:ctrlPr>
                          </m:mPr>
                          <m:mr>
                            <m:e>
                              <m:r>
                                <m:rPr>
                                  <m:brk m:alnAt="7"/>
                                </m:rPr>
                                <a:rPr lang="en-US" b="0" i="1" smtClean="0">
                                  <a:latin typeface="Cambria Math"/>
                                </a:rPr>
                                <m:t>7</m:t>
                              </m:r>
                              <m:r>
                                <a:rPr lang="en-US" b="0" i="1" smtClean="0">
                                  <a:latin typeface="Cambria Math"/>
                                </a:rPr>
                                <m:t>𝑥</m:t>
                              </m:r>
                              <m:r>
                                <a:rPr lang="en-US" b="0" i="1" smtClean="0">
                                  <a:latin typeface="Cambria Math"/>
                                </a:rPr>
                                <m:t> −5,</m:t>
                              </m:r>
                            </m:e>
                            <m:e>
                              <m:r>
                                <a:rPr lang="en-US" b="0" i="1" smtClean="0">
                                  <a:latin typeface="Cambria Math"/>
                                </a:rPr>
                                <m:t>𝑥</m:t>
                              </m:r>
                              <m:r>
                                <a:rPr lang="en-US" b="0" i="1" smtClean="0">
                                  <a:latin typeface="Cambria Math"/>
                                </a:rPr>
                                <m:t>&lt;0</m:t>
                              </m:r>
                            </m:e>
                          </m:mr>
                          <m:mr>
                            <m:e>
                              <m:sSup>
                                <m:sSupPr>
                                  <m:ctrlPr>
                                    <a:rPr lang="en-US" i="1" smtClean="0">
                                      <a:latin typeface="Cambria Math" panose="02040503050406030204" pitchFamily="18" charset="0"/>
                                    </a:rPr>
                                  </m:ctrlPr>
                                </m:sSupPr>
                                <m:e>
                                  <m:r>
                                    <a:rPr lang="en-US" b="0" i="1" smtClean="0">
                                      <a:latin typeface="Cambria Math"/>
                                    </a:rPr>
                                    <m:t>𝑥</m:t>
                                  </m:r>
                                </m:e>
                                <m:sup>
                                  <m:r>
                                    <a:rPr lang="en-US" b="0" i="1" smtClean="0">
                                      <a:latin typeface="Cambria Math"/>
                                    </a:rPr>
                                    <m:t>2</m:t>
                                  </m:r>
                                </m:sup>
                              </m:sSup>
                              <m:r>
                                <a:rPr lang="en-US" b="0" i="1" smtClean="0">
                                  <a:latin typeface="Cambria Math"/>
                                </a:rPr>
                                <m:t> −5</m:t>
                              </m:r>
                              <m:r>
                                <a:rPr lang="en-US" b="0" i="1" smtClean="0">
                                  <a:latin typeface="Cambria Math"/>
                                </a:rPr>
                                <m:t>𝑥</m:t>
                              </m:r>
                              <m:r>
                                <a:rPr lang="en-US" b="0" i="1" smtClean="0">
                                  <a:latin typeface="Cambria Math"/>
                                </a:rPr>
                                <m:t> −5,</m:t>
                              </m:r>
                            </m:e>
                            <m:e>
                              <m:r>
                                <a:rPr lang="en-US" b="0" i="1" smtClean="0">
                                  <a:latin typeface="Cambria Math"/>
                                </a:rPr>
                                <m:t>𝑥</m:t>
                              </m:r>
                              <m:r>
                                <a:rPr lang="en-US" b="0" i="1" smtClean="0">
                                  <a:latin typeface="Cambria Math"/>
                                </a:rPr>
                                <m:t> ≥0</m:t>
                              </m:r>
                            </m:e>
                          </m:mr>
                        </m:m>
                      </m:e>
                    </m:d>
                  </m:oMath>
                </a14:m>
                <a:r>
                  <a:rPr lang="en-US" dirty="0" smtClean="0"/>
                  <a:t> on </a:t>
                </a:r>
              </a:p>
              <a:p>
                <a:pPr marL="0" indent="0">
                  <a:buNone/>
                </a:pPr>
                <a:r>
                  <a:rPr lang="en-US" dirty="0"/>
                  <a:t> </a:t>
                </a:r>
                <a:r>
                  <a:rPr lang="en-US" dirty="0" smtClean="0"/>
                  <a:t>  [-2, </a:t>
                </a:r>
                <a:r>
                  <a:rPr lang="en-US" dirty="0"/>
                  <a:t>2] and on </a:t>
                </a:r>
                <a14:m>
                  <m:oMath xmlns:m="http://schemas.openxmlformats.org/officeDocument/2006/math">
                    <m:d>
                      <m:dPr>
                        <m:ctrlPr>
                          <a:rPr lang="en-US" i="1">
                            <a:latin typeface="Cambria Math" panose="02040503050406030204" pitchFamily="18" charset="0"/>
                          </a:rPr>
                        </m:ctrlPr>
                      </m:dPr>
                      <m:e>
                        <m:r>
                          <a:rPr lang="en-US" i="1">
                            <a:latin typeface="Cambria Math"/>
                          </a:rPr>
                          <m:t>−</m:t>
                        </m:r>
                        <m:r>
                          <a:rPr lang="en-US" i="1">
                            <a:latin typeface="Cambria Math"/>
                            <a:ea typeface="Cambria Math"/>
                          </a:rPr>
                          <m:t>∞, ∞</m:t>
                        </m:r>
                      </m:e>
                    </m:d>
                  </m:oMath>
                </a14:m>
                <a:r>
                  <a:rPr lang="en-US" dirty="0"/>
                  <a:t>.</a:t>
                </a:r>
              </a:p>
              <a:p>
                <a:endParaRPr lang="en-US" dirty="0"/>
              </a:p>
              <a:p>
                <a:r>
                  <a:rPr lang="en-US" dirty="0"/>
                  <a:t>Find the extreme values of </a:t>
                </a:r>
                <a14:m>
                  <m:oMath xmlns:m="http://schemas.openxmlformats.org/officeDocument/2006/math">
                    <m:r>
                      <a:rPr lang="en-US" i="1">
                        <a:latin typeface="Cambria Math"/>
                      </a:rPr>
                      <m:t>𝑦</m:t>
                    </m:r>
                    <m:r>
                      <a:rPr lang="en-US" i="1">
                        <a:latin typeface="Cambria Math"/>
                      </a:rPr>
                      <m:t>= </m:t>
                    </m:r>
                    <m:d>
                      <m:dPr>
                        <m:begChr m:val="|"/>
                        <m:endChr m:val="|"/>
                        <m:ctrlPr>
                          <a:rPr lang="en-US" i="1" smtClean="0">
                            <a:latin typeface="Cambria Math" panose="02040503050406030204" pitchFamily="18" charset="0"/>
                          </a:rPr>
                        </m:ctrlPr>
                      </m:dPr>
                      <m:e>
                        <m:r>
                          <a:rPr lang="en-US" b="0" i="1" smtClean="0">
                            <a:latin typeface="Cambria Math"/>
                          </a:rPr>
                          <m:t>𝑥</m:t>
                        </m:r>
                      </m:e>
                    </m:d>
                  </m:oMath>
                </a14:m>
                <a:r>
                  <a:rPr lang="en-US" dirty="0" smtClean="0"/>
                  <a:t> </a:t>
                </a:r>
                <a:r>
                  <a:rPr lang="en-US" dirty="0"/>
                  <a:t>on </a:t>
                </a:r>
                <a:r>
                  <a:rPr lang="en-US" dirty="0" smtClean="0"/>
                  <a:t>[-10, 10] </a:t>
                </a:r>
                <a:r>
                  <a:rPr lang="en-US" dirty="0"/>
                  <a:t>and on </a:t>
                </a:r>
                <a14:m>
                  <m:oMath xmlns:m="http://schemas.openxmlformats.org/officeDocument/2006/math">
                    <m:d>
                      <m:dPr>
                        <m:ctrlPr>
                          <a:rPr lang="en-US" i="1">
                            <a:latin typeface="Cambria Math" panose="02040503050406030204" pitchFamily="18" charset="0"/>
                          </a:rPr>
                        </m:ctrlPr>
                      </m:dPr>
                      <m:e>
                        <m:r>
                          <a:rPr lang="en-US" i="1">
                            <a:latin typeface="Cambria Math"/>
                          </a:rPr>
                          <m:t>−</m:t>
                        </m:r>
                        <m:r>
                          <a:rPr lang="en-US" i="1">
                            <a:latin typeface="Cambria Math"/>
                            <a:ea typeface="Cambria Math"/>
                          </a:rPr>
                          <m:t>∞, ∞</m:t>
                        </m:r>
                      </m:e>
                    </m:d>
                  </m:oMath>
                </a14:m>
                <a:r>
                  <a:rPr lang="en-US" dirty="0"/>
                  <a:t>.</a:t>
                </a:r>
                <a:endParaRPr lang="en-US" dirty="0" smtClean="0"/>
              </a:p>
              <a:p>
                <a:endParaRPr lang="en-US" dirty="0"/>
              </a:p>
              <a:p>
                <a:r>
                  <a:rPr lang="en-US" dirty="0" smtClean="0"/>
                  <a:t>Assignment: pg. 193 (1-52)</a:t>
                </a:r>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815" t="-1482"/>
                </a:stretch>
              </a:blipFill>
            </p:spPr>
            <p:txBody>
              <a:bodyPr/>
              <a:lstStyle/>
              <a:p>
                <a:r>
                  <a:rPr lang="en-US">
                    <a:noFill/>
                  </a:rPr>
                  <a:t> </a:t>
                </a:r>
              </a:p>
            </p:txBody>
          </p:sp>
        </mc:Fallback>
      </mc:AlternateContent>
    </p:spTree>
    <p:extLst>
      <p:ext uri="{BB962C8B-B14F-4D97-AF65-F5344CB8AC3E}">
        <p14:creationId xmlns:p14="http://schemas.microsoft.com/office/powerpoint/2010/main" val="1708822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p:cTn id="15"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4" end="4"/>
                                            </p:txEl>
                                          </p:spTgt>
                                        </p:tgtEl>
                                      </p:cBhvr>
                                    </p:animEffect>
                                  </p:childTnLst>
                                </p:cTn>
                              </p:par>
                              <p:par>
                                <p:cTn id="19" presetID="3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 calcmode="lin" valueType="num">
                                      <p:cBhvr>
                                        <p:cTn id="21"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2"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23"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24" dur="1000"/>
                                        <p:tgtEl>
                                          <p:spTgt spid="3">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 calcmode="lin" valueType="num">
                                      <p:cBhvr>
                                        <p:cTn id="29" dur="1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30" dur="1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31" dur="1000" fill="hold"/>
                                        <p:tgtEl>
                                          <p:spTgt spid="3">
                                            <p:txEl>
                                              <p:pRg st="7" end="7"/>
                                            </p:txEl>
                                          </p:spTgt>
                                        </p:tgtEl>
                                        <p:attrNameLst>
                                          <p:attrName>style.rotation</p:attrName>
                                        </p:attrNameLst>
                                      </p:cBhvr>
                                      <p:tavLst>
                                        <p:tav tm="0">
                                          <p:val>
                                            <p:fltVal val="90"/>
                                          </p:val>
                                        </p:tav>
                                        <p:tav tm="100000">
                                          <p:val>
                                            <p:fltVal val="0"/>
                                          </p:val>
                                        </p:tav>
                                      </p:tavLst>
                                    </p:anim>
                                    <p:animEffect transition="in" filter="fade">
                                      <p:cBhvr>
                                        <p:cTn id="32" dur="10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 calcmode="lin" valueType="num">
                                      <p:cBhvr>
                                        <p:cTn id="37" dur="1000" fill="hold"/>
                                        <p:tgtEl>
                                          <p:spTgt spid="3">
                                            <p:txEl>
                                              <p:pRg st="9" end="9"/>
                                            </p:txEl>
                                          </p:spTgt>
                                        </p:tgtEl>
                                        <p:attrNameLst>
                                          <p:attrName>ppt_w</p:attrName>
                                        </p:attrNameLst>
                                      </p:cBhvr>
                                      <p:tavLst>
                                        <p:tav tm="0">
                                          <p:val>
                                            <p:fltVal val="0"/>
                                          </p:val>
                                        </p:tav>
                                        <p:tav tm="100000">
                                          <p:val>
                                            <p:strVal val="#ppt_w"/>
                                          </p:val>
                                        </p:tav>
                                      </p:tavLst>
                                    </p:anim>
                                    <p:anim calcmode="lin" valueType="num">
                                      <p:cBhvr>
                                        <p:cTn id="38" dur="1000" fill="hold"/>
                                        <p:tgtEl>
                                          <p:spTgt spid="3">
                                            <p:txEl>
                                              <p:pRg st="9" end="9"/>
                                            </p:txEl>
                                          </p:spTgt>
                                        </p:tgtEl>
                                        <p:attrNameLst>
                                          <p:attrName>ppt_h</p:attrName>
                                        </p:attrNameLst>
                                      </p:cBhvr>
                                      <p:tavLst>
                                        <p:tav tm="0">
                                          <p:val>
                                            <p:fltVal val="0"/>
                                          </p:val>
                                        </p:tav>
                                        <p:tav tm="100000">
                                          <p:val>
                                            <p:strVal val="#ppt_h"/>
                                          </p:val>
                                        </p:tav>
                                      </p:tavLst>
                                    </p:anim>
                                    <p:anim calcmode="lin" valueType="num">
                                      <p:cBhvr>
                                        <p:cTn id="39" dur="1000" fill="hold"/>
                                        <p:tgtEl>
                                          <p:spTgt spid="3">
                                            <p:txEl>
                                              <p:pRg st="9" end="9"/>
                                            </p:txEl>
                                          </p:spTgt>
                                        </p:tgtEl>
                                        <p:attrNameLst>
                                          <p:attrName>style.rotation</p:attrName>
                                        </p:attrNameLst>
                                      </p:cBhvr>
                                      <p:tavLst>
                                        <p:tav tm="0">
                                          <p:val>
                                            <p:fltVal val="90"/>
                                          </p:val>
                                        </p:tav>
                                        <p:tav tm="100000">
                                          <p:val>
                                            <p:fltVal val="0"/>
                                          </p:val>
                                        </p:tav>
                                      </p:tavLst>
                                    </p:anim>
                                    <p:animEffect transition="in" filter="fade">
                                      <p:cBhvr>
                                        <p:cTn id="40" dur="1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4.2</a:t>
            </a:r>
            <a:endParaRPr lang="en-US" dirty="0"/>
          </a:p>
        </p:txBody>
      </p:sp>
      <p:sp>
        <p:nvSpPr>
          <p:cNvPr id="3" name="Title 2"/>
          <p:cNvSpPr>
            <a:spLocks noGrp="1"/>
          </p:cNvSpPr>
          <p:nvPr>
            <p:ph type="title"/>
          </p:nvPr>
        </p:nvSpPr>
        <p:spPr/>
        <p:txBody>
          <a:bodyPr>
            <a:normAutofit fontScale="90000"/>
          </a:bodyPr>
          <a:lstStyle/>
          <a:p>
            <a:r>
              <a:rPr lang="en-US" dirty="0" smtClean="0"/>
              <a:t>Mean Value Theorem (and more </a:t>
            </a:r>
            <a:r>
              <a:rPr lang="en-US" dirty="0" err="1" smtClean="0"/>
              <a:t>extrema</a:t>
            </a:r>
            <a:r>
              <a:rPr lang="en-US" dirty="0" smtClean="0"/>
              <a:t>)</a:t>
            </a:r>
            <a:endParaRPr lang="en-US" dirty="0"/>
          </a:p>
        </p:txBody>
      </p:sp>
    </p:spTree>
    <p:extLst>
      <p:ext uri="{BB962C8B-B14F-4D97-AF65-F5344CB8AC3E}">
        <p14:creationId xmlns:p14="http://schemas.microsoft.com/office/powerpoint/2010/main" val="3147847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4.2 Mean Value Theorem</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Mean Value Theorem (MVT): If y = f(x) is continuous on [a, b] and differentiable on (a, b), then there is a c [Rausch’s Note: this means </a:t>
                </a:r>
                <a:r>
                  <a:rPr lang="en-US" b="1" u="sng" dirty="0" smtClean="0"/>
                  <a:t>at least</a:t>
                </a:r>
                <a:r>
                  <a:rPr lang="en-US" dirty="0" smtClean="0"/>
                  <a:t> one] in (a, b) where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a:rPr>
                          <m:t>𝑓</m:t>
                        </m:r>
                      </m:e>
                      <m:sup>
                        <m:r>
                          <a:rPr lang="en-US" b="0" i="1" smtClean="0">
                            <a:latin typeface="Cambria Math"/>
                          </a:rPr>
                          <m:t>′</m:t>
                        </m:r>
                      </m:sup>
                    </m:sSup>
                    <m:d>
                      <m:dPr>
                        <m:ctrlPr>
                          <a:rPr lang="en-US" b="0" i="1" smtClean="0">
                            <a:latin typeface="Cambria Math" panose="02040503050406030204" pitchFamily="18" charset="0"/>
                          </a:rPr>
                        </m:ctrlPr>
                      </m:dPr>
                      <m:e>
                        <m:r>
                          <a:rPr lang="en-US" b="0" i="1" smtClean="0">
                            <a:latin typeface="Cambria Math"/>
                          </a:rPr>
                          <m:t>𝑐</m:t>
                        </m:r>
                      </m:e>
                    </m:d>
                    <m:r>
                      <a:rPr lang="en-US" b="0" i="1" smtClean="0">
                        <a:latin typeface="Cambria Math"/>
                      </a:rPr>
                      <m:t>= </m:t>
                    </m:r>
                    <m:f>
                      <m:fPr>
                        <m:ctrlPr>
                          <a:rPr lang="en-US" b="0" i="1" smtClean="0">
                            <a:latin typeface="Cambria Math" panose="02040503050406030204" pitchFamily="18" charset="0"/>
                          </a:rPr>
                        </m:ctrlPr>
                      </m:fPr>
                      <m:num>
                        <m:r>
                          <a:rPr lang="en-US" b="0" i="1" smtClean="0">
                            <a:latin typeface="Cambria Math"/>
                          </a:rPr>
                          <m:t>𝑓</m:t>
                        </m:r>
                        <m:d>
                          <m:dPr>
                            <m:ctrlPr>
                              <a:rPr lang="en-US" b="0" i="1" smtClean="0">
                                <a:latin typeface="Cambria Math" panose="02040503050406030204" pitchFamily="18" charset="0"/>
                              </a:rPr>
                            </m:ctrlPr>
                          </m:dPr>
                          <m:e>
                            <m:r>
                              <a:rPr lang="en-US" b="0" i="1" smtClean="0">
                                <a:latin typeface="Cambria Math"/>
                              </a:rPr>
                              <m:t>𝑏</m:t>
                            </m:r>
                          </m:e>
                        </m:d>
                        <m:r>
                          <a:rPr lang="en-US" b="0" i="1" smtClean="0">
                            <a:latin typeface="Cambria Math"/>
                          </a:rPr>
                          <m:t>−</m:t>
                        </m:r>
                        <m:r>
                          <a:rPr lang="en-US" b="0" i="1" smtClean="0">
                            <a:latin typeface="Cambria Math"/>
                          </a:rPr>
                          <m:t>𝑓</m:t>
                        </m:r>
                        <m:r>
                          <a:rPr lang="en-US" b="0" i="1" smtClean="0">
                            <a:latin typeface="Cambria Math"/>
                          </a:rPr>
                          <m:t>(</m:t>
                        </m:r>
                        <m:r>
                          <a:rPr lang="en-US" b="0" i="1" smtClean="0">
                            <a:latin typeface="Cambria Math"/>
                          </a:rPr>
                          <m:t>𝑎</m:t>
                        </m:r>
                        <m:r>
                          <a:rPr lang="en-US" b="0" i="1" smtClean="0">
                            <a:latin typeface="Cambria Math"/>
                          </a:rPr>
                          <m:t>)</m:t>
                        </m:r>
                      </m:num>
                      <m:den>
                        <m:r>
                          <a:rPr lang="en-US" b="0" i="1" smtClean="0">
                            <a:latin typeface="Cambria Math"/>
                          </a:rPr>
                          <m:t>𝑏</m:t>
                        </m:r>
                        <m:r>
                          <a:rPr lang="en-US" b="0" i="1" smtClean="0">
                            <a:latin typeface="Cambria Math"/>
                          </a:rPr>
                          <m:t> −</m:t>
                        </m:r>
                        <m:r>
                          <a:rPr lang="en-US" b="0" i="1" smtClean="0">
                            <a:latin typeface="Cambria Math"/>
                          </a:rPr>
                          <m:t>𝑎</m:t>
                        </m:r>
                      </m:den>
                    </m:f>
                  </m:oMath>
                </a14:m>
                <a:r>
                  <a:rPr lang="en-US" dirty="0" smtClean="0"/>
                  <a:t>.</a:t>
                </a:r>
              </a:p>
              <a:p>
                <a:endParaRPr lang="en-US" dirty="0"/>
              </a:p>
              <a:p>
                <a:endParaRPr lang="en-US" dirty="0" smtClean="0"/>
              </a:p>
              <a:p>
                <a:endParaRPr lang="en-US" dirty="0"/>
              </a:p>
              <a:p>
                <a:endParaRPr lang="en-US" dirty="0" smtClean="0"/>
              </a:p>
              <a:p>
                <a:endParaRPr lang="en-US" dirty="0"/>
              </a:p>
              <a:p>
                <a:endParaRPr lang="en-US" dirty="0" smtClean="0"/>
              </a:p>
              <a:p>
                <a:r>
                  <a:rPr lang="en-US" dirty="0" smtClean="0"/>
                  <a:t>CTM – Mean Angst?</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963" t="-1078" r="-1926" b="-1213"/>
                </a:stretch>
              </a:blipFill>
            </p:spPr>
            <p:txBody>
              <a:bodyPr/>
              <a:lstStyle/>
              <a:p>
                <a:r>
                  <a:rPr lang="en-US">
                    <a:noFill/>
                  </a:rPr>
                  <a:t> </a:t>
                </a:r>
              </a:p>
            </p:txBody>
          </p:sp>
        </mc:Fallback>
      </mc:AlternateContent>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00" y="2895600"/>
            <a:ext cx="3429000" cy="2419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89166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ppt_w</p:attrName>
                                        </p:attrNameLst>
                                      </p:cBhvr>
                                      <p:tavLst>
                                        <p:tav tm="0">
                                          <p:val>
                                            <p:fltVal val="0"/>
                                          </p:val>
                                        </p:tav>
                                        <p:tav tm="100000">
                                          <p:val>
                                            <p:strVal val="#ppt_w"/>
                                          </p:val>
                                        </p:tav>
                                      </p:tavLst>
                                    </p:anim>
                                    <p:anim calcmode="lin" valueType="num">
                                      <p:cBhvr>
                                        <p:cTn id="8" dur="500" fill="hold"/>
                                        <p:tgtEl>
                                          <p:spTgt spid="1026"/>
                                        </p:tgtEl>
                                        <p:attrNameLst>
                                          <p:attrName>ppt_h</p:attrName>
                                        </p:attrNameLst>
                                      </p:cBhvr>
                                      <p:tavLst>
                                        <p:tav tm="0">
                                          <p:val>
                                            <p:fltVal val="0"/>
                                          </p:val>
                                        </p:tav>
                                        <p:tav tm="100000">
                                          <p:val>
                                            <p:strVal val="#ppt_h"/>
                                          </p:val>
                                        </p:tav>
                                      </p:tavLst>
                                    </p:anim>
                                    <p:animEffect transition="in" filter="fade">
                                      <p:cBhvr>
                                        <p:cTn id="9" dur="500"/>
                                        <p:tgtEl>
                                          <p:spTgt spid="102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7" end="7"/>
                                            </p:txEl>
                                          </p:spTgt>
                                        </p:tgtEl>
                                        <p:attrNameLst>
                                          <p:attrName>style.visibility</p:attrName>
                                        </p:attrNameLst>
                                      </p:cBhvr>
                                      <p:to>
                                        <p:strVal val="visible"/>
                                      </p:to>
                                    </p:set>
                                    <p:anim calcmode="lin" valueType="num">
                                      <p:cBhvr>
                                        <p:cTn id="14"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1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hatch">
  <a:themeElements>
    <a:clrScheme name="Thatch">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Median">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hatch">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Thatch</Template>
  <TotalTime>470</TotalTime>
  <Words>1116</Words>
  <Application>Microsoft Office PowerPoint</Application>
  <PresentationFormat>On-screen Show (4:3)</PresentationFormat>
  <Paragraphs>223</Paragraphs>
  <Slides>33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33</vt:i4>
      </vt:variant>
    </vt:vector>
  </HeadingPairs>
  <TitlesOfParts>
    <vt:vector size="37" baseType="lpstr">
      <vt:lpstr>Arial</vt:lpstr>
      <vt:lpstr>Cambria Math</vt:lpstr>
      <vt:lpstr>Tw Cen MT</vt:lpstr>
      <vt:lpstr>Thatch</vt:lpstr>
      <vt:lpstr>Applications of the Derivative</vt:lpstr>
      <vt:lpstr>Extreme Values</vt:lpstr>
      <vt:lpstr>4.1 Extreme Values</vt:lpstr>
      <vt:lpstr>4.1 Extreme Values</vt:lpstr>
      <vt:lpstr>4.1 Extreme Values</vt:lpstr>
      <vt:lpstr>4.1 Extreme Values</vt:lpstr>
      <vt:lpstr>4.1 Extreme Values</vt:lpstr>
      <vt:lpstr>Mean Value Theorem (and more extrema)</vt:lpstr>
      <vt:lpstr>4.2 Mean Value Theorem</vt:lpstr>
      <vt:lpstr>4.2 Mean Value Theorem</vt:lpstr>
      <vt:lpstr>4.2 Mean Value Theorem Project</vt:lpstr>
      <vt:lpstr>4.2 Almost the First Derivative Test</vt:lpstr>
      <vt:lpstr>4.2 A Note On Graphing Calculator Use</vt:lpstr>
      <vt:lpstr>First and Second Derivative Tests (derivatives, concavity, and inflection points)</vt:lpstr>
      <vt:lpstr>4.3 First Derivative Test</vt:lpstr>
      <vt:lpstr>4.3 First Derivative Test &amp; Concavity</vt:lpstr>
      <vt:lpstr>4.3 Concavity</vt:lpstr>
      <vt:lpstr>4.3 Concavity</vt:lpstr>
      <vt:lpstr>4.3 Second Derivative Test</vt:lpstr>
      <vt:lpstr>4.3 “Concavity Test”</vt:lpstr>
      <vt:lpstr>Optimization</vt:lpstr>
      <vt:lpstr>4.4 Optimization</vt:lpstr>
      <vt:lpstr>4.4 Optimization</vt:lpstr>
      <vt:lpstr>Approximation Methods</vt:lpstr>
      <vt:lpstr>4.5 Linearization</vt:lpstr>
      <vt:lpstr>4.5 Differentials</vt:lpstr>
      <vt:lpstr>4.5 Newton’s Method</vt:lpstr>
      <vt:lpstr>4.5 Newton’s Method</vt:lpstr>
      <vt:lpstr>4.5 Newton’s Method</vt:lpstr>
      <vt:lpstr>Related Rates</vt:lpstr>
      <vt:lpstr>4.6 Related Rates</vt:lpstr>
      <vt:lpstr>4.6 Related Rates</vt:lpstr>
      <vt:lpstr>4.6 Related Rate Project</vt:lpstr>
    </vt:vector>
  </TitlesOfParts>
  <Company>Monroe Public Schools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Applications of the Derivative</dc:title>
  <dc:creator>Monroe Public Schools</dc:creator>
  <cp:lastModifiedBy>Eric Rausch</cp:lastModifiedBy>
  <cp:revision>44</cp:revision>
  <dcterms:created xsi:type="dcterms:W3CDTF">2013-10-04T13:29:29Z</dcterms:created>
  <dcterms:modified xsi:type="dcterms:W3CDTF">2014-12-12T13:08:19Z</dcterms:modified>
</cp:coreProperties>
</file>